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20"/>
  </p:notesMasterIdLst>
  <p:sldIdLst>
    <p:sldId id="278" r:id="rId2"/>
    <p:sldId id="283" r:id="rId3"/>
    <p:sldId id="448" r:id="rId4"/>
    <p:sldId id="447" r:id="rId5"/>
    <p:sldId id="473" r:id="rId6"/>
    <p:sldId id="449" r:id="rId7"/>
    <p:sldId id="408" r:id="rId8"/>
    <p:sldId id="381" r:id="rId9"/>
    <p:sldId id="406" r:id="rId10"/>
    <p:sldId id="398" r:id="rId11"/>
    <p:sldId id="409" r:id="rId12"/>
    <p:sldId id="399" r:id="rId13"/>
    <p:sldId id="401" r:id="rId14"/>
    <p:sldId id="400" r:id="rId15"/>
    <p:sldId id="305" r:id="rId16"/>
    <p:sldId id="308" r:id="rId17"/>
    <p:sldId id="297" r:id="rId18"/>
    <p:sldId id="281" r:id="rId1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8004" autoAdjust="0"/>
  </p:normalViewPr>
  <p:slideViewPr>
    <p:cSldViewPr>
      <p:cViewPr varScale="1">
        <p:scale>
          <a:sx n="110" d="100"/>
          <a:sy n="110" d="100"/>
        </p:scale>
        <p:origin x="16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60"/>
    </p:cViewPr>
  </p:sorterViewPr>
  <p:notesViewPr>
    <p:cSldViewPr>
      <p:cViewPr varScale="1">
        <p:scale>
          <a:sx n="49" d="100"/>
          <a:sy n="49" d="100"/>
        </p:scale>
        <p:origin x="-2654" y="-8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507030606535271E-3"/>
          <c:y val="0.10800771153032163"/>
          <c:w val="0.91353071067914293"/>
          <c:h val="0.883139213653221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8DF-4E3A-BD51-4009D3351D0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8DF-4E3A-BD51-4009D3351D0D}"/>
              </c:ext>
            </c:extLst>
          </c:dPt>
          <c:dPt>
            <c:idx val="2"/>
            <c:invertIfNegative val="0"/>
            <c:bubble3D val="0"/>
            <c:spPr>
              <a:solidFill>
                <a:srgbClr val="26B16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8DF-4E3A-BD51-4009D3351D0D}"/>
              </c:ext>
            </c:extLst>
          </c:dPt>
          <c:cat>
            <c:strRef>
              <c:f>Лист1!$A$2:$A$3</c:f>
              <c:strCache>
                <c:ptCount val="2"/>
                <c:pt idx="0">
                  <c:v>Категория 2</c:v>
                </c:pt>
                <c:pt idx="1">
                  <c:v>Категория 3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5.5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8DF-4E3A-BD51-4009D3351D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axId val="482098448"/>
        <c:axId val="482097272"/>
      </c:barChart>
      <c:catAx>
        <c:axId val="4820984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82097272"/>
        <c:crosses val="autoZero"/>
        <c:auto val="1"/>
        <c:lblAlgn val="ctr"/>
        <c:lblOffset val="100"/>
        <c:noMultiLvlLbl val="0"/>
      </c:catAx>
      <c:valAx>
        <c:axId val="4820972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82098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745537833471992"/>
          <c:y val="0.2926560223524215"/>
          <c:w val="0.4051645468612648"/>
          <c:h val="0.6294167236994259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B9A-4C27-A18B-52529036359B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B9A-4C27-A18B-52529036359B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B9A-4C27-A18B-52529036359B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B9A-4C27-A18B-52529036359B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B9A-4C27-A18B-52529036359B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B9A-4C27-A18B-52529036359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Сельское хозяйство</c:v>
                </c:pt>
                <c:pt idx="1">
                  <c:v>Промышленность</c:v>
                </c:pt>
                <c:pt idx="2">
                  <c:v>Транспорт</c:v>
                </c:pt>
                <c:pt idx="3">
                  <c:v>Строительство</c:v>
                </c:pt>
                <c:pt idx="4">
                  <c:v>Оптовая и розничная торговля</c:v>
                </c:pt>
                <c:pt idx="5">
                  <c:v>Прочее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62.8</c:v>
                </c:pt>
                <c:pt idx="1">
                  <c:v>6.6</c:v>
                </c:pt>
                <c:pt idx="2">
                  <c:v>2.9</c:v>
                </c:pt>
                <c:pt idx="3">
                  <c:v>2.4</c:v>
                </c:pt>
                <c:pt idx="4">
                  <c:v>2.2000000000000002</c:v>
                </c:pt>
                <c:pt idx="5">
                  <c:v>23.1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33-4B01-8499-8905F78E36E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Инвестиции в 2022г</a:t>
            </a:r>
            <a:r>
              <a:rPr lang="en-US"/>
              <a:t>,%</a:t>
            </a:r>
            <a:endParaRPr lang="ru-RU"/>
          </a:p>
        </c:rich>
      </c:tx>
      <c:layout>
        <c:manualLayout>
          <c:xMode val="edge"/>
          <c:yMode val="edge"/>
          <c:x val="0.2400702303427158"/>
          <c:y val="3.23018802236154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Инветиции в 2022г.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8000"/>
                      <a:hueMod val="94000"/>
                      <a:satMod val="130000"/>
                      <a:lumMod val="138000"/>
                    </a:schemeClr>
                  </a:gs>
                  <a:gs pos="100000">
                    <a:schemeClr val="accent1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  <c:extLst>
              <c:ext xmlns:c16="http://schemas.microsoft.com/office/drawing/2014/chart" uri="{C3380CC4-5D6E-409C-BE32-E72D297353CC}">
                <c16:uniqueId val="{00000001-EDC5-4FB8-A4B2-08B5117DD4A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8000"/>
                      <a:hueMod val="94000"/>
                      <a:satMod val="130000"/>
                      <a:lumMod val="138000"/>
                    </a:schemeClr>
                  </a:gs>
                  <a:gs pos="100000">
                    <a:schemeClr val="accent2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  <c:extLst>
              <c:ext xmlns:c16="http://schemas.microsoft.com/office/drawing/2014/chart" uri="{C3380CC4-5D6E-409C-BE32-E72D297353CC}">
                <c16:uniqueId val="{00000003-EDC5-4FB8-A4B2-08B5117DD4A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8000"/>
                      <a:hueMod val="94000"/>
                      <a:satMod val="130000"/>
                      <a:lumMod val="138000"/>
                    </a:schemeClr>
                  </a:gs>
                  <a:gs pos="100000">
                    <a:schemeClr val="accent3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  <c:extLst>
              <c:ext xmlns:c16="http://schemas.microsoft.com/office/drawing/2014/chart" uri="{C3380CC4-5D6E-409C-BE32-E72D297353CC}">
                <c16:uniqueId val="{00000005-EDC5-4FB8-A4B2-08B5117DD4A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6D6A0214-1010-4CDC-AB6D-3C6C267B4386}" type="PERCENTAGE">
                      <a:rPr lang="en-US" baseline="0"/>
                      <a:pPr/>
                      <a:t>[ПРОЦЕНТ]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DC5-4FB8-A4B2-08B5117DD4A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B6362AA-3AF4-4FF2-950A-F88826EFF2F9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DC5-4FB8-A4B2-08B5117DD4A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21F90A4-7F35-4E1E-8507-E7DE39EE1AF3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DC5-4FB8-A4B2-08B5117DD4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Сельское хозяйство</c:v>
                </c:pt>
                <c:pt idx="1">
                  <c:v>Строительство, капремонт</c:v>
                </c:pt>
                <c:pt idx="2">
                  <c:v>Прочее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67</c:v>
                </c:pt>
                <c:pt idx="1">
                  <c:v>20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DC5-4FB8-A4B2-08B5117DD4A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7918174871299873E-2"/>
          <c:w val="0.95654627829138228"/>
          <c:h val="0.738451586294833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 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9B57"/>
              </a:solidFill>
            </c:spPr>
            <c:extLst>
              <c:ext xmlns:c16="http://schemas.microsoft.com/office/drawing/2014/chart" uri="{C3380CC4-5D6E-409C-BE32-E72D297353CC}">
                <c16:uniqueId val="{00000001-432D-4F4A-B2E1-267525B489FC}"/>
              </c:ext>
            </c:extLst>
          </c:dPt>
          <c:dPt>
            <c:idx val="1"/>
            <c:invertIfNegative val="0"/>
            <c:bubble3D val="0"/>
            <c:spPr>
              <a:solidFill>
                <a:srgbClr val="05C66A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432D-4F4A-B2E1-267525B489FC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432D-4F4A-B2E1-267525B489FC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432D-4F4A-B2E1-267525B489FC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 formatCode="General">
                  <c:v>1892.5</c:v>
                </c:pt>
                <c:pt idx="1">
                  <c:v>2311.6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32D-4F4A-B2E1-267525B489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2641696"/>
        <c:axId val="482642872"/>
      </c:barChart>
      <c:catAx>
        <c:axId val="482641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82642872"/>
        <c:crosses val="autoZero"/>
        <c:auto val="1"/>
        <c:lblAlgn val="ctr"/>
        <c:lblOffset val="100"/>
        <c:noMultiLvlLbl val="0"/>
      </c:catAx>
      <c:valAx>
        <c:axId val="4826428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82641696"/>
        <c:crosses val="autoZero"/>
        <c:crossBetween val="between"/>
      </c:valAx>
      <c:spPr>
        <a:noFill/>
        <a:ln w="25357">
          <a:noFill/>
        </a:ln>
      </c:spPr>
    </c:plotArea>
    <c:plotVisOnly val="1"/>
    <c:dispBlanksAs val="gap"/>
    <c:showDLblsOverMax val="0"/>
  </c:chart>
  <c:txPr>
    <a:bodyPr/>
    <a:lstStyle/>
    <a:p>
      <a:pPr>
        <a:defRPr sz="1786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46000">
                  <a:srgbClr val="E9E937"/>
                </a:gs>
                <a:gs pos="99000">
                  <a:schemeClr val="bg2">
                    <a:shade val="96000"/>
                    <a:satMod val="120000"/>
                    <a:lumMod val="90000"/>
                  </a:schemeClr>
                </a:gs>
              </a:gsLst>
              <a:lin ang="612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88E-4A82-A154-46C1F105933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88E-4A82-A154-46C1F105933D}"/>
              </c:ext>
            </c:extLst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32573</c:v>
                </c:pt>
                <c:pt idx="1">
                  <c:v>38319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B3-4983-8DD1-6D471B8612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252025472"/>
        <c:axId val="252027264"/>
      </c:barChart>
      <c:catAx>
        <c:axId val="25202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2027264"/>
        <c:crosses val="autoZero"/>
        <c:auto val="1"/>
        <c:lblAlgn val="ctr"/>
        <c:lblOffset val="100"/>
        <c:noMultiLvlLbl val="0"/>
      </c:catAx>
      <c:valAx>
        <c:axId val="252027264"/>
        <c:scaling>
          <c:orientation val="minMax"/>
          <c:min val="15000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2025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920748675426392E-2"/>
          <c:y val="0.17541669616165798"/>
          <c:w val="0.92866283099986835"/>
          <c:h val="0.47858209862762074"/>
        </c:manualLayout>
      </c:layout>
      <c:lineChart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0800" dist="38100" dir="5400000" rotWithShape="0">
                <a:srgbClr val="000000">
                  <a:alpha val="46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0.38</c:v>
                </c:pt>
                <c:pt idx="1">
                  <c:v>0.3</c:v>
                </c:pt>
                <c:pt idx="2">
                  <c:v>0.34</c:v>
                </c:pt>
                <c:pt idx="3">
                  <c:v>0.3</c:v>
                </c:pt>
                <c:pt idx="4">
                  <c:v>0.25</c:v>
                </c:pt>
                <c:pt idx="5">
                  <c:v>0.2</c:v>
                </c:pt>
                <c:pt idx="6">
                  <c:v>0.15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B8A2-4FEF-8720-4B359D290AB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26727311"/>
        <c:axId val="526726895"/>
      </c:lineChart>
      <c:catAx>
        <c:axId val="526727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6726895"/>
        <c:crosses val="autoZero"/>
        <c:auto val="1"/>
        <c:lblAlgn val="ctr"/>
        <c:lblOffset val="100"/>
        <c:noMultiLvlLbl val="0"/>
      </c:catAx>
      <c:valAx>
        <c:axId val="5267268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6727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980700005285671"/>
          <c:y val="0.76187131813498021"/>
          <c:w val="0.14038599989428655"/>
          <c:h val="6.13247525261047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173840-A2F7-48E1-8887-8FCB6A079EC1}" type="doc">
      <dgm:prSet loTypeId="urn:microsoft.com/office/officeart/2005/8/layout/vList3#1" loCatId="list" qsTypeId="urn:microsoft.com/office/officeart/2005/8/quickstyle/simple4" qsCatId="simple" csTypeId="urn:microsoft.com/office/officeart/2005/8/colors/accent1_2" csCatId="accent1" phldr="1"/>
      <dgm:spPr/>
    </dgm:pt>
    <dgm:pt modelId="{17FDA5D6-3330-4D49-8A46-152D4CE83048}">
      <dgm:prSet/>
      <dgm:spPr>
        <a:xfrm rot="10800000">
          <a:off x="1872223" y="72008"/>
          <a:ext cx="5472684" cy="455989"/>
        </a:xfrm>
      </dgm:spPr>
      <dgm:t>
        <a:bodyPr/>
        <a:lstStyle/>
        <a:p>
          <a:r>
            <a:rPr lang="ru-RU">
              <a:latin typeface="Constantia"/>
              <a:ea typeface="+mn-ea"/>
              <a:cs typeface="+mn-cs"/>
            </a:rPr>
            <a:t>Субсидирование строительства мини-ферм</a:t>
          </a:r>
          <a:endParaRPr lang="ru-RU" dirty="0">
            <a:latin typeface="Constantia"/>
            <a:ea typeface="+mn-ea"/>
            <a:cs typeface="+mn-cs"/>
          </a:endParaRPr>
        </a:p>
      </dgm:t>
    </dgm:pt>
    <dgm:pt modelId="{7896805C-4F33-42E1-AF72-E9E1106350D3}" type="parTrans" cxnId="{3DA2F0D8-5664-4483-AF3B-3B8CB260216F}">
      <dgm:prSet/>
      <dgm:spPr/>
      <dgm:t>
        <a:bodyPr/>
        <a:lstStyle/>
        <a:p>
          <a:endParaRPr lang="ru-RU"/>
        </a:p>
      </dgm:t>
    </dgm:pt>
    <dgm:pt modelId="{D5EDFFCD-119D-4753-8072-89AB189BFC8F}" type="sibTrans" cxnId="{3DA2F0D8-5664-4483-AF3B-3B8CB260216F}">
      <dgm:prSet/>
      <dgm:spPr/>
      <dgm:t>
        <a:bodyPr/>
        <a:lstStyle/>
        <a:p>
          <a:endParaRPr lang="ru-RU"/>
        </a:p>
      </dgm:t>
    </dgm:pt>
    <dgm:pt modelId="{409B3DB2-54AE-4447-8A24-A8BFE3F91332}">
      <dgm:prSet/>
      <dgm:spPr>
        <a:xfrm rot="10800000">
          <a:off x="1872204" y="720080"/>
          <a:ext cx="5472684" cy="664998"/>
        </a:xfrm>
      </dgm:spPr>
      <dgm:t>
        <a:bodyPr/>
        <a:lstStyle/>
        <a:p>
          <a:r>
            <a:rPr lang="ru-RU" dirty="0">
              <a:latin typeface="Constantia"/>
              <a:ea typeface="+mn-ea"/>
              <a:cs typeface="+mn-cs"/>
            </a:rPr>
            <a:t>Субсидирование на  содержание дойных коров, </a:t>
          </a:r>
          <a:r>
            <a:rPr lang="ru-RU" dirty="0" err="1">
              <a:latin typeface="Constantia"/>
              <a:ea typeface="+mn-ea"/>
              <a:cs typeface="+mn-cs"/>
            </a:rPr>
            <a:t>козоматок</a:t>
          </a:r>
          <a:r>
            <a:rPr lang="ru-RU" dirty="0">
              <a:latin typeface="Constantia"/>
              <a:ea typeface="+mn-ea"/>
              <a:cs typeface="+mn-cs"/>
            </a:rPr>
            <a:t> и  козочек старше одного года</a:t>
          </a:r>
        </a:p>
      </dgm:t>
    </dgm:pt>
    <dgm:pt modelId="{13C3FAF2-3D8D-41D4-8E68-CF2ADBF79382}" type="parTrans" cxnId="{6296A65F-3DA1-4CBE-85C8-F81125840DF5}">
      <dgm:prSet/>
      <dgm:spPr/>
      <dgm:t>
        <a:bodyPr/>
        <a:lstStyle/>
        <a:p>
          <a:endParaRPr lang="ru-RU"/>
        </a:p>
      </dgm:t>
    </dgm:pt>
    <dgm:pt modelId="{8E590356-B31D-4BDF-AF3C-E2F41217BC50}" type="sibTrans" cxnId="{6296A65F-3DA1-4CBE-85C8-F81125840DF5}">
      <dgm:prSet/>
      <dgm:spPr/>
      <dgm:t>
        <a:bodyPr/>
        <a:lstStyle/>
        <a:p>
          <a:endParaRPr lang="ru-RU"/>
        </a:p>
      </dgm:t>
    </dgm:pt>
    <dgm:pt modelId="{8532F90A-5E0B-4428-A638-E335704949E3}">
      <dgm:prSet/>
      <dgm:spPr>
        <a:xfrm rot="10800000">
          <a:off x="1872198" y="1512171"/>
          <a:ext cx="5472684" cy="664998"/>
        </a:xfrm>
      </dgm:spPr>
      <dgm:t>
        <a:bodyPr/>
        <a:lstStyle/>
        <a:p>
          <a:r>
            <a:rPr lang="ru-RU" b="0">
              <a:effectLst/>
              <a:latin typeface="Times New Roman" pitchFamily="18" charset="0"/>
              <a:ea typeface="+mn-ea"/>
              <a:cs typeface="Times New Roman" pitchFamily="18" charset="0"/>
            </a:rPr>
            <a:t>Субсидирование на приобретение кормов для содержания кобыл старше   3-х лет</a:t>
          </a:r>
          <a:endParaRPr lang="ru-RU" b="0" dirty="0">
            <a:effectLst/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E70B549F-B6F2-4A1C-B12C-40F1CF939877}" type="parTrans" cxnId="{167562CD-C0B4-4731-BB4F-83510A8174B2}">
      <dgm:prSet/>
      <dgm:spPr/>
      <dgm:t>
        <a:bodyPr/>
        <a:lstStyle/>
        <a:p>
          <a:endParaRPr lang="ru-RU"/>
        </a:p>
      </dgm:t>
    </dgm:pt>
    <dgm:pt modelId="{C28B9709-1C0E-43CC-9E39-53491C554641}" type="sibTrans" cxnId="{167562CD-C0B4-4731-BB4F-83510A8174B2}">
      <dgm:prSet/>
      <dgm:spPr/>
      <dgm:t>
        <a:bodyPr/>
        <a:lstStyle/>
        <a:p>
          <a:endParaRPr lang="ru-RU"/>
        </a:p>
      </dgm:t>
    </dgm:pt>
    <dgm:pt modelId="{852123AC-6D0C-4FE9-BB29-39025A324C4D}">
      <dgm:prSet/>
      <dgm:spPr>
        <a:xfrm rot="10800000">
          <a:off x="1944242" y="2448274"/>
          <a:ext cx="5472684" cy="664998"/>
        </a:xfrm>
      </dgm:spPr>
      <dgm:t>
        <a:bodyPr/>
        <a:lstStyle/>
        <a:p>
          <a:r>
            <a:rPr lang="ru-RU" b="0">
              <a:effectLst/>
              <a:latin typeface="Times New Roman" pitchFamily="18" charset="0"/>
              <a:ea typeface="+mn-ea"/>
              <a:cs typeface="Times New Roman" pitchFamily="18" charset="0"/>
            </a:rPr>
            <a:t> Субсидирование на приобретение нетелей</a:t>
          </a:r>
          <a:endParaRPr lang="ru-RU" b="0" dirty="0">
            <a:effectLst/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D687F389-2989-448B-95D0-27DD5E51E107}" type="parTrans" cxnId="{B06C5C67-0A40-4152-AE2E-1CE0984DD8EB}">
      <dgm:prSet/>
      <dgm:spPr/>
      <dgm:t>
        <a:bodyPr/>
        <a:lstStyle/>
        <a:p>
          <a:endParaRPr lang="ru-RU"/>
        </a:p>
      </dgm:t>
    </dgm:pt>
    <dgm:pt modelId="{3466FABF-3E70-4E5D-9D55-424095D1CCEA}" type="sibTrans" cxnId="{B06C5C67-0A40-4152-AE2E-1CE0984DD8EB}">
      <dgm:prSet/>
      <dgm:spPr/>
      <dgm:t>
        <a:bodyPr/>
        <a:lstStyle/>
        <a:p>
          <a:endParaRPr lang="ru-RU"/>
        </a:p>
      </dgm:t>
    </dgm:pt>
    <dgm:pt modelId="{581E4CD8-1CDE-4630-AA95-C9726537F230}">
      <dgm:prSet/>
      <dgm:spPr>
        <a:xfrm rot="10800000">
          <a:off x="1944216" y="3312371"/>
          <a:ext cx="5472684" cy="664998"/>
        </a:xfrm>
      </dgm:spPr>
      <dgm:t>
        <a:bodyPr/>
        <a:lstStyle/>
        <a:p>
          <a:r>
            <a:rPr lang="ru-RU" b="0">
              <a:effectLst/>
              <a:latin typeface="Times New Roman" pitchFamily="18" charset="0"/>
              <a:ea typeface="+mn-ea"/>
              <a:cs typeface="Times New Roman" pitchFamily="18" charset="0"/>
            </a:rPr>
            <a:t>Субсидирование на приобретение молодняка птицы</a:t>
          </a:r>
          <a:endParaRPr lang="ru-RU" b="0" dirty="0">
            <a:effectLst/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844B76AF-06B3-416B-9A6C-902976004FED}" type="parTrans" cxnId="{B77103D3-6477-458F-A602-62B4834874F6}">
      <dgm:prSet/>
      <dgm:spPr/>
      <dgm:t>
        <a:bodyPr/>
        <a:lstStyle/>
        <a:p>
          <a:endParaRPr lang="ru-RU"/>
        </a:p>
      </dgm:t>
    </dgm:pt>
    <dgm:pt modelId="{691E8896-28AD-45B7-876C-B4F9B4ECA8FC}" type="sibTrans" cxnId="{B77103D3-6477-458F-A602-62B4834874F6}">
      <dgm:prSet/>
      <dgm:spPr/>
      <dgm:t>
        <a:bodyPr/>
        <a:lstStyle/>
        <a:p>
          <a:endParaRPr lang="ru-RU"/>
        </a:p>
      </dgm:t>
    </dgm:pt>
    <dgm:pt modelId="{448EE835-AD38-47EC-B285-53E5DD77E1A0}">
      <dgm:prSet/>
      <dgm:spPr>
        <a:xfrm rot="10800000">
          <a:off x="2016240" y="4176462"/>
          <a:ext cx="5433280" cy="664998"/>
        </a:xfrm>
      </dgm:spPr>
      <dgm:t>
        <a:bodyPr/>
        <a:lstStyle/>
        <a:p>
          <a:r>
            <a:rPr kumimoji="0" lang="ru-RU" b="0">
              <a:effectLst/>
              <a:latin typeface="Times New Roman" pitchFamily="18" charset="0"/>
              <a:ea typeface="+mn-ea"/>
              <a:cs typeface="Times New Roman" pitchFamily="18" charset="0"/>
            </a:rPr>
            <a:t>Субсидирование на проведение ветеринарных профилактических мероприятий по обслуживанию коров</a:t>
          </a:r>
          <a:endParaRPr lang="ru-RU" b="0" dirty="0">
            <a:effectLst/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DC0B990E-4DB9-4826-A431-B857374C53A0}" type="parTrans" cxnId="{BA9CCD68-AB5E-4302-BF41-562625948408}">
      <dgm:prSet/>
      <dgm:spPr/>
      <dgm:t>
        <a:bodyPr/>
        <a:lstStyle/>
        <a:p>
          <a:endParaRPr lang="ru-RU"/>
        </a:p>
      </dgm:t>
    </dgm:pt>
    <dgm:pt modelId="{DD75F05B-52DC-4FA1-927B-713DD6C6D3EC}" type="sibTrans" cxnId="{BA9CCD68-AB5E-4302-BF41-562625948408}">
      <dgm:prSet/>
      <dgm:spPr/>
      <dgm:t>
        <a:bodyPr/>
        <a:lstStyle/>
        <a:p>
          <a:endParaRPr lang="ru-RU"/>
        </a:p>
      </dgm:t>
    </dgm:pt>
    <dgm:pt modelId="{D5C3F3CD-9781-41B1-A33D-1865F127FD21}" type="pres">
      <dgm:prSet presAssocID="{97173840-A2F7-48E1-8887-8FCB6A079EC1}" presName="linearFlow" presStyleCnt="0">
        <dgm:presLayoutVars>
          <dgm:dir/>
          <dgm:resizeHandles val="exact"/>
        </dgm:presLayoutVars>
      </dgm:prSet>
      <dgm:spPr/>
    </dgm:pt>
    <dgm:pt modelId="{1D768811-9C00-472D-AFF1-5A7A174DB52F}" type="pres">
      <dgm:prSet presAssocID="{17FDA5D6-3330-4D49-8A46-152D4CE83048}" presName="composite" presStyleCnt="0"/>
      <dgm:spPr/>
    </dgm:pt>
    <dgm:pt modelId="{26DF8EB5-E7E3-4CF3-BA01-65A952E87AE1}" type="pres">
      <dgm:prSet presAssocID="{17FDA5D6-3330-4D49-8A46-152D4CE83048}" presName="imgShp" presStyleLbl="fgImgPlace1" presStyleIdx="0" presStyleCnt="6" custScaleX="198280" custLinFactX="-8885" custLinFactNeighborX="-100000" custLinFactNeighborY="-11"/>
      <dgm:spPr>
        <a:xfrm>
          <a:off x="324734" y="580"/>
          <a:ext cx="1318558" cy="66499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5D438CB-B97A-4079-BCC4-0FAE5A99405D}" type="pres">
      <dgm:prSet presAssocID="{17FDA5D6-3330-4D49-8A46-152D4CE83048}" presName="txShp" presStyleLbl="node1" presStyleIdx="0" presStyleCnt="6" custScaleY="87326" custLinFactNeighborX="3627" custLinFactNeighborY="15278">
        <dgm:presLayoutVars>
          <dgm:bulletEnabled val="1"/>
        </dgm:presLayoutVars>
      </dgm:prSet>
      <dgm:spPr>
        <a:prstGeom prst="homePlate">
          <a:avLst/>
        </a:prstGeom>
      </dgm:spPr>
    </dgm:pt>
    <dgm:pt modelId="{5908DC4F-636A-4D7A-A21E-D7B66CF39107}" type="pres">
      <dgm:prSet presAssocID="{D5EDFFCD-119D-4753-8072-89AB189BFC8F}" presName="spacing" presStyleCnt="0"/>
      <dgm:spPr/>
    </dgm:pt>
    <dgm:pt modelId="{D0C87BBE-2583-48B5-8B37-AA303B857B22}" type="pres">
      <dgm:prSet presAssocID="{409B3DB2-54AE-4447-8A24-A8BFE3F91332}" presName="composite" presStyleCnt="0"/>
      <dgm:spPr/>
    </dgm:pt>
    <dgm:pt modelId="{5AB6E19F-4F77-4CAD-BFA4-4A83E6D15707}" type="pres">
      <dgm:prSet presAssocID="{409B3DB2-54AE-4447-8A24-A8BFE3F91332}" presName="imgShp" presStyleLbl="fgImgPlace1" presStyleIdx="1" presStyleCnt="6" custScaleX="217592" custLinFactX="-23300" custLinFactNeighborX="-100000" custLinFactNeighborY="-15929"/>
      <dgm:spPr>
        <a:xfrm>
          <a:off x="216027" y="720080"/>
          <a:ext cx="1446983" cy="66499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CF134FF-433A-4CE6-96A7-1B2A550138BA}" type="pres">
      <dgm:prSet presAssocID="{409B3DB2-54AE-4447-8A24-A8BFE3F91332}" presName="txShp" presStyleLbl="node1" presStyleIdx="1" presStyleCnt="6" custScaleY="93445" custLinFactNeighborX="3176" custLinFactNeighborY="-23297">
        <dgm:presLayoutVars>
          <dgm:bulletEnabled val="1"/>
        </dgm:presLayoutVars>
      </dgm:prSet>
      <dgm:spPr>
        <a:prstGeom prst="homePlate">
          <a:avLst/>
        </a:prstGeom>
      </dgm:spPr>
    </dgm:pt>
    <dgm:pt modelId="{D859C250-3E3E-453C-BAE2-EB642E615720}" type="pres">
      <dgm:prSet presAssocID="{8E590356-B31D-4BDF-AF3C-E2F41217BC50}" presName="spacing" presStyleCnt="0"/>
      <dgm:spPr/>
    </dgm:pt>
    <dgm:pt modelId="{5B032A42-7C47-4922-A241-1F71C9FCA868}" type="pres">
      <dgm:prSet presAssocID="{8532F90A-5E0B-4428-A638-E335704949E3}" presName="composite" presStyleCnt="0"/>
      <dgm:spPr/>
    </dgm:pt>
    <dgm:pt modelId="{1BFAA726-A99A-44E4-AC3E-22093A0AFFDC}" type="pres">
      <dgm:prSet presAssocID="{8532F90A-5E0B-4428-A638-E335704949E3}" presName="imgShp" presStyleLbl="fgImgPlace1" presStyleIdx="2" presStyleCnt="6" custScaleX="207252" custLinFactX="-12623" custLinFactNeighborX="-100000" custLinFactNeighborY="-43253"/>
      <dgm:spPr>
        <a:xfrm>
          <a:off x="288033" y="1512164"/>
          <a:ext cx="1378222" cy="66499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8202116-2763-4B28-B493-4F100FEB5286}" type="pres">
      <dgm:prSet presAssocID="{8532F90A-5E0B-4428-A638-E335704949E3}" presName="txShp" presStyleLbl="node1" presStyleIdx="2" presStyleCnt="6" custScaleX="99635" custScaleY="103664" custLinFactNeighborX="4075" custLinFactNeighborY="-66249">
        <dgm:presLayoutVars>
          <dgm:bulletEnabled val="1"/>
        </dgm:presLayoutVars>
      </dgm:prSet>
      <dgm:spPr>
        <a:prstGeom prst="homePlate">
          <a:avLst/>
        </a:prstGeom>
      </dgm:spPr>
    </dgm:pt>
    <dgm:pt modelId="{6CF398AA-B28E-44DE-A852-A96768212870}" type="pres">
      <dgm:prSet presAssocID="{C28B9709-1C0E-43CC-9E39-53491C554641}" presName="spacing" presStyleCnt="0"/>
      <dgm:spPr/>
    </dgm:pt>
    <dgm:pt modelId="{5EF3AB23-F73B-442D-BC99-916E6043EBFE}" type="pres">
      <dgm:prSet presAssocID="{852123AC-6D0C-4FE9-BB29-39025A324C4D}" presName="composite" presStyleCnt="0"/>
      <dgm:spPr/>
    </dgm:pt>
    <dgm:pt modelId="{C63CFD89-3770-4193-BDA2-C3A8C0872E64}" type="pres">
      <dgm:prSet presAssocID="{852123AC-6D0C-4FE9-BB29-39025A324C4D}" presName="imgShp" presStyleLbl="fgImgPlace1" presStyleIdx="3" presStyleCnt="6" custScaleX="186725" custLinFactX="-3256" custLinFactNeighborX="-100000" custLinFactNeighborY="-75595"/>
      <dgm:spPr>
        <a:xfrm>
          <a:off x="288032" y="2448274"/>
          <a:ext cx="1241718" cy="664998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8052F0C-B93F-4FD6-8CDE-BBFDE4AE1CBA}" type="pres">
      <dgm:prSet presAssocID="{852123AC-6D0C-4FE9-BB29-39025A324C4D}" presName="txShp" presStyleLbl="node1" presStyleIdx="3" presStyleCnt="6" custScaleY="105615" custLinFactY="-4694" custLinFactNeighborX="4140" custLinFactNeighborY="-100000">
        <dgm:presLayoutVars>
          <dgm:bulletEnabled val="1"/>
        </dgm:presLayoutVars>
      </dgm:prSet>
      <dgm:spPr>
        <a:prstGeom prst="homePlate">
          <a:avLst/>
        </a:prstGeom>
      </dgm:spPr>
    </dgm:pt>
    <dgm:pt modelId="{9C81B6B1-2F1F-47BA-BC85-2435F526935C}" type="pres">
      <dgm:prSet presAssocID="{3466FABF-3E70-4E5D-9D55-424095D1CCEA}" presName="spacing" presStyleCnt="0"/>
      <dgm:spPr/>
    </dgm:pt>
    <dgm:pt modelId="{0CF3D53C-DB0C-4335-B4C5-4E2C00DAC262}" type="pres">
      <dgm:prSet presAssocID="{581E4CD8-1CDE-4630-AA95-C9726537F230}" presName="composite" presStyleCnt="0"/>
      <dgm:spPr/>
    </dgm:pt>
    <dgm:pt modelId="{7EAD9E2F-678B-476E-A66C-9CEAA58A84CF}" type="pres">
      <dgm:prSet presAssocID="{581E4CD8-1CDE-4630-AA95-C9726537F230}" presName="imgShp" presStyleLbl="fgImgPlace1" presStyleIdx="4" presStyleCnt="6" custScaleX="216237" custLinFactY="-11651" custLinFactNeighborX="-99890" custLinFactNeighborY="-100000"/>
      <dgm:spPr>
        <a:xfrm>
          <a:off x="323230" y="3394492"/>
          <a:ext cx="1437972" cy="664998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30AABB27-F918-445E-A65D-47AAABFB2581}" type="pres">
      <dgm:prSet presAssocID="{581E4CD8-1CDE-4630-AA95-C9726537F230}" presName="txShp" presStyleLbl="node1" presStyleIdx="4" presStyleCnt="6" custScaleY="117393" custLinFactY="-36383" custLinFactNeighborX="3218" custLinFactNeighborY="-100000">
        <dgm:presLayoutVars>
          <dgm:bulletEnabled val="1"/>
        </dgm:presLayoutVars>
      </dgm:prSet>
      <dgm:spPr>
        <a:prstGeom prst="homePlate">
          <a:avLst/>
        </a:prstGeom>
      </dgm:spPr>
    </dgm:pt>
    <dgm:pt modelId="{E7C048DF-7725-4C5E-AA98-09E167EF0531}" type="pres">
      <dgm:prSet presAssocID="{691E8896-28AD-45B7-876C-B4F9B4ECA8FC}" presName="spacing" presStyleCnt="0"/>
      <dgm:spPr/>
    </dgm:pt>
    <dgm:pt modelId="{C1BF5582-DA8D-420D-BF03-F651460F0278}" type="pres">
      <dgm:prSet presAssocID="{448EE835-AD38-47EC-B285-53E5DD77E1A0}" presName="composite" presStyleCnt="0"/>
      <dgm:spPr/>
    </dgm:pt>
    <dgm:pt modelId="{A679F01B-A18E-4715-9769-9B895177DCA1}" type="pres">
      <dgm:prSet presAssocID="{448EE835-AD38-47EC-B285-53E5DD77E1A0}" presName="imgShp" presStyleLbl="fgImgPlace1" presStyleIdx="5" presStyleCnt="6" custScaleX="223053" custLinFactY="-59280" custLinFactNeighborX="-91323" custLinFactNeighborY="-100000"/>
      <dgm:spPr>
        <a:xfrm>
          <a:off x="392791" y="4176462"/>
          <a:ext cx="1483298" cy="664998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2CD9F8B6-1CFC-440B-8257-BB48969D2423}" type="pres">
      <dgm:prSet presAssocID="{448EE835-AD38-47EC-B285-53E5DD77E1A0}" presName="txShp" presStyleLbl="node1" presStyleIdx="5" presStyleCnt="6" custScaleX="100952" custScaleY="128761" custLinFactY="-65959" custLinFactNeighborX="2767" custLinFactNeighborY="-100000">
        <dgm:presLayoutVars>
          <dgm:bulletEnabled val="1"/>
        </dgm:presLayoutVars>
      </dgm:prSet>
      <dgm:spPr>
        <a:prstGeom prst="homePlate">
          <a:avLst/>
        </a:prstGeom>
      </dgm:spPr>
    </dgm:pt>
  </dgm:ptLst>
  <dgm:cxnLst>
    <dgm:cxn modelId="{F2C3C206-D46E-4BB5-B598-F83794C926D4}" type="presOf" srcId="{448EE835-AD38-47EC-B285-53E5DD77E1A0}" destId="{2CD9F8B6-1CFC-440B-8257-BB48969D2423}" srcOrd="0" destOrd="0" presId="urn:microsoft.com/office/officeart/2005/8/layout/vList3#1"/>
    <dgm:cxn modelId="{6296A65F-3DA1-4CBE-85C8-F81125840DF5}" srcId="{97173840-A2F7-48E1-8887-8FCB6A079EC1}" destId="{409B3DB2-54AE-4447-8A24-A8BFE3F91332}" srcOrd="1" destOrd="0" parTransId="{13C3FAF2-3D8D-41D4-8E68-CF2ADBF79382}" sibTransId="{8E590356-B31D-4BDF-AF3C-E2F41217BC50}"/>
    <dgm:cxn modelId="{B06C5C67-0A40-4152-AE2E-1CE0984DD8EB}" srcId="{97173840-A2F7-48E1-8887-8FCB6A079EC1}" destId="{852123AC-6D0C-4FE9-BB29-39025A324C4D}" srcOrd="3" destOrd="0" parTransId="{D687F389-2989-448B-95D0-27DD5E51E107}" sibTransId="{3466FABF-3E70-4E5D-9D55-424095D1CCEA}"/>
    <dgm:cxn modelId="{BA9CCD68-AB5E-4302-BF41-562625948408}" srcId="{97173840-A2F7-48E1-8887-8FCB6A079EC1}" destId="{448EE835-AD38-47EC-B285-53E5DD77E1A0}" srcOrd="5" destOrd="0" parTransId="{DC0B990E-4DB9-4826-A431-B857374C53A0}" sibTransId="{DD75F05B-52DC-4FA1-927B-713DD6C6D3EC}"/>
    <dgm:cxn modelId="{D3B35670-4859-45EB-AD1B-5EF09417BEC8}" type="presOf" srcId="{409B3DB2-54AE-4447-8A24-A8BFE3F91332}" destId="{5CF134FF-433A-4CE6-96A7-1B2A550138BA}" srcOrd="0" destOrd="0" presId="urn:microsoft.com/office/officeart/2005/8/layout/vList3#1"/>
    <dgm:cxn modelId="{5DD22672-8B5A-40F9-844A-0384CC98B31A}" type="presOf" srcId="{852123AC-6D0C-4FE9-BB29-39025A324C4D}" destId="{F8052F0C-B93F-4FD6-8CDE-BBFDE4AE1CBA}" srcOrd="0" destOrd="0" presId="urn:microsoft.com/office/officeart/2005/8/layout/vList3#1"/>
    <dgm:cxn modelId="{00754E77-770B-46B2-8B6C-82602AF6F7E6}" type="presOf" srcId="{17FDA5D6-3330-4D49-8A46-152D4CE83048}" destId="{D5D438CB-B97A-4079-BCC4-0FAE5A99405D}" srcOrd="0" destOrd="0" presId="urn:microsoft.com/office/officeart/2005/8/layout/vList3#1"/>
    <dgm:cxn modelId="{0E98C6C8-7DC7-4FA3-A303-AF286F3EDE36}" type="presOf" srcId="{581E4CD8-1CDE-4630-AA95-C9726537F230}" destId="{30AABB27-F918-445E-A65D-47AAABFB2581}" srcOrd="0" destOrd="0" presId="urn:microsoft.com/office/officeart/2005/8/layout/vList3#1"/>
    <dgm:cxn modelId="{167562CD-C0B4-4731-BB4F-83510A8174B2}" srcId="{97173840-A2F7-48E1-8887-8FCB6A079EC1}" destId="{8532F90A-5E0B-4428-A638-E335704949E3}" srcOrd="2" destOrd="0" parTransId="{E70B549F-B6F2-4A1C-B12C-40F1CF939877}" sibTransId="{C28B9709-1C0E-43CC-9E39-53491C554641}"/>
    <dgm:cxn modelId="{B77103D3-6477-458F-A602-62B4834874F6}" srcId="{97173840-A2F7-48E1-8887-8FCB6A079EC1}" destId="{581E4CD8-1CDE-4630-AA95-C9726537F230}" srcOrd="4" destOrd="0" parTransId="{844B76AF-06B3-416B-9A6C-902976004FED}" sibTransId="{691E8896-28AD-45B7-876C-B4F9B4ECA8FC}"/>
    <dgm:cxn modelId="{18E4B7D8-7390-4482-9A64-290D51348DCF}" type="presOf" srcId="{8532F90A-5E0B-4428-A638-E335704949E3}" destId="{08202116-2763-4B28-B493-4F100FEB5286}" srcOrd="0" destOrd="0" presId="urn:microsoft.com/office/officeart/2005/8/layout/vList3#1"/>
    <dgm:cxn modelId="{3DA2F0D8-5664-4483-AF3B-3B8CB260216F}" srcId="{97173840-A2F7-48E1-8887-8FCB6A079EC1}" destId="{17FDA5D6-3330-4D49-8A46-152D4CE83048}" srcOrd="0" destOrd="0" parTransId="{7896805C-4F33-42E1-AF72-E9E1106350D3}" sibTransId="{D5EDFFCD-119D-4753-8072-89AB189BFC8F}"/>
    <dgm:cxn modelId="{FBC08BEB-940C-453B-B790-E8D767307F19}" type="presOf" srcId="{97173840-A2F7-48E1-8887-8FCB6A079EC1}" destId="{D5C3F3CD-9781-41B1-A33D-1865F127FD21}" srcOrd="0" destOrd="0" presId="urn:microsoft.com/office/officeart/2005/8/layout/vList3#1"/>
    <dgm:cxn modelId="{B8EC423C-9E50-4A7A-B273-13BA90717D9B}" type="presParOf" srcId="{D5C3F3CD-9781-41B1-A33D-1865F127FD21}" destId="{1D768811-9C00-472D-AFF1-5A7A174DB52F}" srcOrd="0" destOrd="0" presId="urn:microsoft.com/office/officeart/2005/8/layout/vList3#1"/>
    <dgm:cxn modelId="{76513BFB-848D-45EB-9555-D744C008C68A}" type="presParOf" srcId="{1D768811-9C00-472D-AFF1-5A7A174DB52F}" destId="{26DF8EB5-E7E3-4CF3-BA01-65A952E87AE1}" srcOrd="0" destOrd="0" presId="urn:microsoft.com/office/officeart/2005/8/layout/vList3#1"/>
    <dgm:cxn modelId="{9D946517-DE3E-4A15-8CCB-35921794A950}" type="presParOf" srcId="{1D768811-9C00-472D-AFF1-5A7A174DB52F}" destId="{D5D438CB-B97A-4079-BCC4-0FAE5A99405D}" srcOrd="1" destOrd="0" presId="urn:microsoft.com/office/officeart/2005/8/layout/vList3#1"/>
    <dgm:cxn modelId="{ECD827EB-13A9-44B6-8FB8-5B6C83DA7BEE}" type="presParOf" srcId="{D5C3F3CD-9781-41B1-A33D-1865F127FD21}" destId="{5908DC4F-636A-4D7A-A21E-D7B66CF39107}" srcOrd="1" destOrd="0" presId="urn:microsoft.com/office/officeart/2005/8/layout/vList3#1"/>
    <dgm:cxn modelId="{E2913D5C-78C2-4492-9312-5C7F7180852F}" type="presParOf" srcId="{D5C3F3CD-9781-41B1-A33D-1865F127FD21}" destId="{D0C87BBE-2583-48B5-8B37-AA303B857B22}" srcOrd="2" destOrd="0" presId="urn:microsoft.com/office/officeart/2005/8/layout/vList3#1"/>
    <dgm:cxn modelId="{D3CF2516-EA75-42E6-BD80-0F0C61E5F896}" type="presParOf" srcId="{D0C87BBE-2583-48B5-8B37-AA303B857B22}" destId="{5AB6E19F-4F77-4CAD-BFA4-4A83E6D15707}" srcOrd="0" destOrd="0" presId="urn:microsoft.com/office/officeart/2005/8/layout/vList3#1"/>
    <dgm:cxn modelId="{6461F034-D209-4039-9475-EF3B435D1987}" type="presParOf" srcId="{D0C87BBE-2583-48B5-8B37-AA303B857B22}" destId="{5CF134FF-433A-4CE6-96A7-1B2A550138BA}" srcOrd="1" destOrd="0" presId="urn:microsoft.com/office/officeart/2005/8/layout/vList3#1"/>
    <dgm:cxn modelId="{A4FF4653-F474-49FC-B2E6-073634261ECF}" type="presParOf" srcId="{D5C3F3CD-9781-41B1-A33D-1865F127FD21}" destId="{D859C250-3E3E-453C-BAE2-EB642E615720}" srcOrd="3" destOrd="0" presId="urn:microsoft.com/office/officeart/2005/8/layout/vList3#1"/>
    <dgm:cxn modelId="{138CFCCD-9E95-4B72-9C14-0C4AADF856C1}" type="presParOf" srcId="{D5C3F3CD-9781-41B1-A33D-1865F127FD21}" destId="{5B032A42-7C47-4922-A241-1F71C9FCA868}" srcOrd="4" destOrd="0" presId="urn:microsoft.com/office/officeart/2005/8/layout/vList3#1"/>
    <dgm:cxn modelId="{39921EEE-AF5C-495E-8A93-B7F389241867}" type="presParOf" srcId="{5B032A42-7C47-4922-A241-1F71C9FCA868}" destId="{1BFAA726-A99A-44E4-AC3E-22093A0AFFDC}" srcOrd="0" destOrd="0" presId="urn:microsoft.com/office/officeart/2005/8/layout/vList3#1"/>
    <dgm:cxn modelId="{DDCB088A-1AF5-46BA-B589-9DD71EA214C7}" type="presParOf" srcId="{5B032A42-7C47-4922-A241-1F71C9FCA868}" destId="{08202116-2763-4B28-B493-4F100FEB5286}" srcOrd="1" destOrd="0" presId="urn:microsoft.com/office/officeart/2005/8/layout/vList3#1"/>
    <dgm:cxn modelId="{A6A73E77-6233-4344-A59D-6D7971779FA2}" type="presParOf" srcId="{D5C3F3CD-9781-41B1-A33D-1865F127FD21}" destId="{6CF398AA-B28E-44DE-A852-A96768212870}" srcOrd="5" destOrd="0" presId="urn:microsoft.com/office/officeart/2005/8/layout/vList3#1"/>
    <dgm:cxn modelId="{63315E9D-E261-48FD-83D2-A6FAB1A948B1}" type="presParOf" srcId="{D5C3F3CD-9781-41B1-A33D-1865F127FD21}" destId="{5EF3AB23-F73B-442D-BC99-916E6043EBFE}" srcOrd="6" destOrd="0" presId="urn:microsoft.com/office/officeart/2005/8/layout/vList3#1"/>
    <dgm:cxn modelId="{117642B3-DBBA-4F69-85ED-F78A1FAEF145}" type="presParOf" srcId="{5EF3AB23-F73B-442D-BC99-916E6043EBFE}" destId="{C63CFD89-3770-4193-BDA2-C3A8C0872E64}" srcOrd="0" destOrd="0" presId="urn:microsoft.com/office/officeart/2005/8/layout/vList3#1"/>
    <dgm:cxn modelId="{FEDF9FE8-7294-4F9D-93A6-076F0CCA9138}" type="presParOf" srcId="{5EF3AB23-F73B-442D-BC99-916E6043EBFE}" destId="{F8052F0C-B93F-4FD6-8CDE-BBFDE4AE1CBA}" srcOrd="1" destOrd="0" presId="urn:microsoft.com/office/officeart/2005/8/layout/vList3#1"/>
    <dgm:cxn modelId="{51C30BAB-1F16-442A-B8CB-2D6CCAFF098C}" type="presParOf" srcId="{D5C3F3CD-9781-41B1-A33D-1865F127FD21}" destId="{9C81B6B1-2F1F-47BA-BC85-2435F526935C}" srcOrd="7" destOrd="0" presId="urn:microsoft.com/office/officeart/2005/8/layout/vList3#1"/>
    <dgm:cxn modelId="{6BEC3183-B63B-4416-AED2-A418884C75CD}" type="presParOf" srcId="{D5C3F3CD-9781-41B1-A33D-1865F127FD21}" destId="{0CF3D53C-DB0C-4335-B4C5-4E2C00DAC262}" srcOrd="8" destOrd="0" presId="urn:microsoft.com/office/officeart/2005/8/layout/vList3#1"/>
    <dgm:cxn modelId="{B31D5D56-7F7F-40A5-B7C9-5E137D2458A1}" type="presParOf" srcId="{0CF3D53C-DB0C-4335-B4C5-4E2C00DAC262}" destId="{7EAD9E2F-678B-476E-A66C-9CEAA58A84CF}" srcOrd="0" destOrd="0" presId="urn:microsoft.com/office/officeart/2005/8/layout/vList3#1"/>
    <dgm:cxn modelId="{B23EF247-967C-461B-A9C2-83ACC291CA5B}" type="presParOf" srcId="{0CF3D53C-DB0C-4335-B4C5-4E2C00DAC262}" destId="{30AABB27-F918-445E-A65D-47AAABFB2581}" srcOrd="1" destOrd="0" presId="urn:microsoft.com/office/officeart/2005/8/layout/vList3#1"/>
    <dgm:cxn modelId="{CB7AC9DB-8820-4367-A1B6-43FDB77B3250}" type="presParOf" srcId="{D5C3F3CD-9781-41B1-A33D-1865F127FD21}" destId="{E7C048DF-7725-4C5E-AA98-09E167EF0531}" srcOrd="9" destOrd="0" presId="urn:microsoft.com/office/officeart/2005/8/layout/vList3#1"/>
    <dgm:cxn modelId="{CB16DC61-281C-4AB2-902D-36EE038DE527}" type="presParOf" srcId="{D5C3F3CD-9781-41B1-A33D-1865F127FD21}" destId="{C1BF5582-DA8D-420D-BF03-F651460F0278}" srcOrd="10" destOrd="0" presId="urn:microsoft.com/office/officeart/2005/8/layout/vList3#1"/>
    <dgm:cxn modelId="{5F7FB19E-162E-47AA-A833-74C91BD34A52}" type="presParOf" srcId="{C1BF5582-DA8D-420D-BF03-F651460F0278}" destId="{A679F01B-A18E-4715-9769-9B895177DCA1}" srcOrd="0" destOrd="0" presId="urn:microsoft.com/office/officeart/2005/8/layout/vList3#1"/>
    <dgm:cxn modelId="{09CAFFE2-D5BF-4DB2-828C-455D352A67D7}" type="presParOf" srcId="{C1BF5582-DA8D-420D-BF03-F651460F0278}" destId="{2CD9F8B6-1CFC-440B-8257-BB48969D2423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438CB-B97A-4079-BCC4-0FAE5A99405D}">
      <dsp:nvSpPr>
        <dsp:cNvPr id="0" name=""/>
        <dsp:cNvSpPr/>
      </dsp:nvSpPr>
      <dsp:spPr>
        <a:xfrm rot="10800000">
          <a:off x="1832523" y="111597"/>
          <a:ext cx="5472684" cy="45023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355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>
              <a:latin typeface="Constantia"/>
              <a:ea typeface="+mn-ea"/>
              <a:cs typeface="+mn-cs"/>
            </a:rPr>
            <a:t>Субсидирование строительства мини-ферм</a:t>
          </a:r>
          <a:endParaRPr lang="ru-RU" sz="1300" kern="1200" dirty="0">
            <a:latin typeface="Constantia"/>
            <a:ea typeface="+mn-ea"/>
            <a:cs typeface="+mn-cs"/>
          </a:endParaRPr>
        </a:p>
      </dsp:txBody>
      <dsp:txXfrm rot="10800000">
        <a:off x="1945081" y="111597"/>
        <a:ext cx="5360126" cy="450231"/>
      </dsp:txXfrm>
    </dsp:sp>
    <dsp:sp modelId="{26DF8EB5-E7E3-4CF3-BA01-65A952E87AE1}">
      <dsp:nvSpPr>
        <dsp:cNvPr id="0" name=""/>
        <dsp:cNvSpPr/>
      </dsp:nvSpPr>
      <dsp:spPr>
        <a:xfrm>
          <a:off x="561502" y="99"/>
          <a:ext cx="1022283" cy="51557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F134FF-433A-4CE6-96A7-1B2A550138BA}">
      <dsp:nvSpPr>
        <dsp:cNvPr id="0" name=""/>
        <dsp:cNvSpPr/>
      </dsp:nvSpPr>
      <dsp:spPr>
        <a:xfrm rot="10800000">
          <a:off x="1832733" y="566419"/>
          <a:ext cx="5472684" cy="48177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355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Constantia"/>
              <a:ea typeface="+mn-ea"/>
              <a:cs typeface="+mn-cs"/>
            </a:rPr>
            <a:t>Субсидирование на  содержание дойных коров, </a:t>
          </a:r>
          <a:r>
            <a:rPr lang="ru-RU" sz="1300" kern="1200" dirty="0" err="1">
              <a:latin typeface="Constantia"/>
              <a:ea typeface="+mn-ea"/>
              <a:cs typeface="+mn-cs"/>
            </a:rPr>
            <a:t>козоматок</a:t>
          </a:r>
          <a:r>
            <a:rPr lang="ru-RU" sz="1300" kern="1200" dirty="0">
              <a:latin typeface="Constantia"/>
              <a:ea typeface="+mn-ea"/>
              <a:cs typeface="+mn-cs"/>
            </a:rPr>
            <a:t> и  козочек старше одного года</a:t>
          </a:r>
        </a:p>
      </dsp:txBody>
      <dsp:txXfrm rot="10800000">
        <a:off x="1953178" y="566419"/>
        <a:ext cx="5352239" cy="481779"/>
      </dsp:txXfrm>
    </dsp:sp>
    <dsp:sp modelId="{5AB6E19F-4F77-4CAD-BFA4-4A83E6D15707}">
      <dsp:nvSpPr>
        <dsp:cNvPr id="0" name=""/>
        <dsp:cNvSpPr/>
      </dsp:nvSpPr>
      <dsp:spPr>
        <a:xfrm>
          <a:off x="462290" y="587509"/>
          <a:ext cx="1121851" cy="51557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202116-2763-4B28-B493-4F100FEB5286}">
      <dsp:nvSpPr>
        <dsp:cNvPr id="0" name=""/>
        <dsp:cNvSpPr/>
      </dsp:nvSpPr>
      <dsp:spPr>
        <a:xfrm rot="10800000">
          <a:off x="1883586" y="997550"/>
          <a:ext cx="5452708" cy="53446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355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kern="1200">
              <a:effectLst/>
              <a:latin typeface="Times New Roman" pitchFamily="18" charset="0"/>
              <a:ea typeface="+mn-ea"/>
              <a:cs typeface="Times New Roman" pitchFamily="18" charset="0"/>
            </a:rPr>
            <a:t>Субсидирование на приобретение кормов для содержания кобыл старше   3-х лет</a:t>
          </a:r>
          <a:endParaRPr lang="ru-RU" sz="1300" b="0" kern="1200" dirty="0">
            <a:effectLst/>
            <a:latin typeface="Times New Roman" pitchFamily="18" charset="0"/>
            <a:ea typeface="+mn-ea"/>
            <a:cs typeface="Times New Roman" pitchFamily="18" charset="0"/>
          </a:endParaRPr>
        </a:p>
      </dsp:txBody>
      <dsp:txXfrm rot="10800000">
        <a:off x="2017202" y="997550"/>
        <a:ext cx="5319092" cy="534466"/>
      </dsp:txXfrm>
    </dsp:sp>
    <dsp:sp modelId="{1BFAA726-A99A-44E4-AC3E-22093A0AFFDC}">
      <dsp:nvSpPr>
        <dsp:cNvPr id="0" name=""/>
        <dsp:cNvSpPr/>
      </dsp:nvSpPr>
      <dsp:spPr>
        <a:xfrm>
          <a:off x="535659" y="1125557"/>
          <a:ext cx="1068540" cy="51557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8052F0C-B93F-4FD6-8CDE-BBFDE4AE1CBA}">
      <dsp:nvSpPr>
        <dsp:cNvPr id="0" name=""/>
        <dsp:cNvSpPr/>
      </dsp:nvSpPr>
      <dsp:spPr>
        <a:xfrm rot="10800000">
          <a:off x="1845704" y="1487706"/>
          <a:ext cx="5472684" cy="54452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355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kern="1200">
              <a:effectLst/>
              <a:latin typeface="Times New Roman" pitchFamily="18" charset="0"/>
              <a:ea typeface="+mn-ea"/>
              <a:cs typeface="Times New Roman" pitchFamily="18" charset="0"/>
            </a:rPr>
            <a:t> Субсидирование на приобретение нетелей</a:t>
          </a:r>
          <a:endParaRPr lang="ru-RU" sz="1300" b="0" kern="1200" dirty="0">
            <a:effectLst/>
            <a:latin typeface="Times New Roman" pitchFamily="18" charset="0"/>
            <a:ea typeface="+mn-ea"/>
            <a:cs typeface="Times New Roman" pitchFamily="18" charset="0"/>
          </a:endParaRPr>
        </a:p>
      </dsp:txBody>
      <dsp:txXfrm rot="10800000">
        <a:off x="1981835" y="1487706"/>
        <a:ext cx="5336553" cy="544525"/>
      </dsp:txXfrm>
    </dsp:sp>
    <dsp:sp modelId="{C63CFD89-3770-4193-BDA2-C3A8C0872E64}">
      <dsp:nvSpPr>
        <dsp:cNvPr id="0" name=""/>
        <dsp:cNvSpPr/>
      </dsp:nvSpPr>
      <dsp:spPr>
        <a:xfrm>
          <a:off x="605418" y="1652208"/>
          <a:ext cx="962708" cy="51557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0AABB27-F918-445E-A65D-47AAABFB2581}">
      <dsp:nvSpPr>
        <dsp:cNvPr id="0" name=""/>
        <dsp:cNvSpPr/>
      </dsp:nvSpPr>
      <dsp:spPr>
        <a:xfrm rot="10800000">
          <a:off x="1833285" y="2022754"/>
          <a:ext cx="5472684" cy="60524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355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kern="1200">
              <a:effectLst/>
              <a:latin typeface="Times New Roman" pitchFamily="18" charset="0"/>
              <a:ea typeface="+mn-ea"/>
              <a:cs typeface="Times New Roman" pitchFamily="18" charset="0"/>
            </a:rPr>
            <a:t>Субсидирование на приобретение молодняка птицы</a:t>
          </a:r>
          <a:endParaRPr lang="ru-RU" sz="1300" b="0" kern="1200" dirty="0">
            <a:effectLst/>
            <a:latin typeface="Times New Roman" pitchFamily="18" charset="0"/>
            <a:ea typeface="+mn-ea"/>
            <a:cs typeface="Times New Roman" pitchFamily="18" charset="0"/>
          </a:endParaRPr>
        </a:p>
      </dsp:txBody>
      <dsp:txXfrm rot="10800000">
        <a:off x="1984597" y="2022754"/>
        <a:ext cx="5321372" cy="605249"/>
      </dsp:txXfrm>
    </dsp:sp>
    <dsp:sp modelId="{7EAD9E2F-678B-476E-A66C-9CEAA58A84CF}">
      <dsp:nvSpPr>
        <dsp:cNvPr id="0" name=""/>
        <dsp:cNvSpPr/>
      </dsp:nvSpPr>
      <dsp:spPr>
        <a:xfrm>
          <a:off x="584733" y="2195103"/>
          <a:ext cx="1114865" cy="515575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CD9F8B6-1CFC-440B-8257-BB48969D2423}">
      <dsp:nvSpPr>
        <dsp:cNvPr id="0" name=""/>
        <dsp:cNvSpPr/>
      </dsp:nvSpPr>
      <dsp:spPr>
        <a:xfrm rot="10800000">
          <a:off x="1778313" y="2629420"/>
          <a:ext cx="5524783" cy="66386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355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sz="1300" b="0" kern="1200">
              <a:effectLst/>
              <a:latin typeface="Times New Roman" pitchFamily="18" charset="0"/>
              <a:ea typeface="+mn-ea"/>
              <a:cs typeface="Times New Roman" pitchFamily="18" charset="0"/>
            </a:rPr>
            <a:t>Субсидирование на проведение ветеринарных профилактических мероприятий по обслуживанию коров</a:t>
          </a:r>
          <a:endParaRPr lang="ru-RU" sz="1300" b="0" kern="1200" dirty="0">
            <a:effectLst/>
            <a:latin typeface="Times New Roman" pitchFamily="18" charset="0"/>
            <a:ea typeface="+mn-ea"/>
            <a:cs typeface="Times New Roman" pitchFamily="18" charset="0"/>
          </a:endParaRPr>
        </a:p>
      </dsp:txBody>
      <dsp:txXfrm rot="10800000">
        <a:off x="1944278" y="2629420"/>
        <a:ext cx="5358818" cy="663860"/>
      </dsp:txXfrm>
    </dsp:sp>
    <dsp:sp modelId="{A679F01B-A18E-4715-9769-9B895177DCA1}">
      <dsp:nvSpPr>
        <dsp:cNvPr id="0" name=""/>
        <dsp:cNvSpPr/>
      </dsp:nvSpPr>
      <dsp:spPr>
        <a:xfrm>
          <a:off x="607092" y="2737997"/>
          <a:ext cx="1150006" cy="515575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0.0836</cdr:x>
      <cdr:y>0.81395</cdr:y>
    </cdr:from>
    <cdr:to>
      <cdr:x>0.20214</cdr:x>
      <cdr:y>0.92633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F3AC6903-3855-462A-A691-91D0CA22C97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lum bright="70000" contrast="-70000"/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55764" y="2914279"/>
          <a:ext cx="646232" cy="40237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0.40873</cdr:x>
      <cdr:y>0.8217</cdr:y>
    </cdr:from>
    <cdr:to>
      <cdr:x>0.5351</cdr:x>
      <cdr:y>0.93408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82B3ED05-2FFA-447E-8A27-B067CC109DD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lum bright="70000" contrast="-70000"/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228272" y="2942036"/>
          <a:ext cx="688908" cy="402371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2D8F4-A125-44A8-9117-DA38D22EE807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D9BC4-DD25-4096-88D7-93BFE6A565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309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D9BC4-DD25-4096-88D7-93BFE6A5656C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0010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33188" indent="-233188" eaLnBrk="1" hangingPunct="1">
              <a:spcBef>
                <a:spcPct val="0"/>
              </a:spcBef>
              <a:buFontTx/>
              <a:buAutoNum type="arabicPeriod"/>
            </a:pPr>
            <a:endParaRPr lang="ru-RU" altLang="ru-RU" dirty="0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90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7925" indent="-280456" defTabSz="93590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1824" indent="-223735" defTabSz="93590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0870" indent="-223735" defTabSz="93590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19914" indent="-223735" defTabSz="93590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3686" indent="-223735" defTabSz="93590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27458" indent="-223735" defTabSz="93590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1230" indent="-223735" defTabSz="93590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35001" indent="-223735" defTabSz="93590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8229B9-B643-4C4D-92AC-412DFA66C281}" type="slidenum">
              <a:rPr lang="ru-RU" altLang="ru-RU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</a:t>
            </a:fld>
            <a:endParaRPr lang="ru-RU" altLang="ru-RU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110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D9BC4-DD25-4096-88D7-93BFE6A5656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10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D0BB-C629-4655-A9A6-0BAFC3480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EDC1-95D6-4A92-AD06-A2ABBAE93A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522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D0BB-C629-4655-A9A6-0BAFC3480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EDC1-95D6-4A92-AD06-A2ABBAE93A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68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D0BB-C629-4655-A9A6-0BAFC3480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EDC1-95D6-4A92-AD06-A2ABBAE93A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31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D0BB-C629-4655-A9A6-0BAFC3480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EDC1-95D6-4A92-AD06-A2ABBAE93A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2213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D0BB-C629-4655-A9A6-0BAFC3480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EDC1-95D6-4A92-AD06-A2ABBAE93A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7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D0BB-C629-4655-A9A6-0BAFC3480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EDC1-95D6-4A92-AD06-A2ABBAE93A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3063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D0BB-C629-4655-A9A6-0BAFC3480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EDC1-95D6-4A92-AD06-A2ABBAE93A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47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D0BB-C629-4655-A9A6-0BAFC3480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EDC1-95D6-4A92-AD06-A2ABBAE93A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46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D0BB-C629-4655-A9A6-0BAFC3480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EDC1-95D6-4A92-AD06-A2ABBAE93A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14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Users\ibezmaternykh\Desktop\_FOR\_ПРАКТИКУМ\_new templates\@1_edited_3-new_c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" y="3759"/>
            <a:ext cx="9144001" cy="218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64940"/>
            <a:ext cx="7116566" cy="960490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 bwMode="auto">
          <a:xfrm>
            <a:off x="715765" y="3744910"/>
            <a:ext cx="777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b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lang="ru-RU" sz="4000" b="1" cap="all">
                <a:solidFill>
                  <a:schemeClr val="accent2"/>
                </a:solidFill>
                <a:latin typeface="Trebuchet MS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dirty="0">
                <a:solidFill>
                  <a:srgbClr val="7F7F7F"/>
                </a:solidFill>
              </a:rPr>
              <a:t>Click to edit Master title style</a:t>
            </a:r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170067" y="6506237"/>
            <a:ext cx="4824564" cy="320231"/>
          </a:xfr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A5A5A5"/>
                </a:solidFill>
              </a:rPr>
              <a:t>Московская школа управления СКОЛКОВО</a:t>
            </a:r>
            <a:endParaRPr lang="en-US" dirty="0">
              <a:solidFill>
                <a:srgbClr val="A5A5A5"/>
              </a:solidFill>
            </a:endParaRPr>
          </a:p>
        </p:txBody>
      </p:sp>
      <p:pic>
        <p:nvPicPr>
          <p:cNvPr id="13" name="Picture 2" descr="C:\Users\ibezmaternykh\Desktop\_SKOLKOVO_brand\logos\Logo_SKOLKOVO_RU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0" y="332570"/>
            <a:ext cx="1066316" cy="67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ibezmaternykh\Desktop\_FOR\_ПРАКТИКУМ\_new templates\mine\1000_1000_4_det1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880" y="876741"/>
            <a:ext cx="1600954" cy="135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ibezmaternykh\Desktop\_FOR\_ПРАКТИКУМ\_new templates\mine\1000_1000_4_det2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880" y="4690052"/>
            <a:ext cx="1632328" cy="13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ibezmaternykh\Desktop\_FOR\_ПРАКТИКУМ\_new templates\mine\1000_1000_4_det3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4904" y="2587073"/>
            <a:ext cx="1641001" cy="168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ibezmaternykh\Desktop\_FOR\_ПРАКТИКУМ\_new templates\mine\1000_1000_4_det4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954" y="5201509"/>
            <a:ext cx="1931695" cy="158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893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A5A5A5"/>
                </a:solidFill>
              </a:rPr>
              <a:t>Московская школа управления СКОЛКОВО</a:t>
            </a:r>
            <a:endParaRPr lang="en-US" dirty="0">
              <a:solidFill>
                <a:srgbClr val="A5A5A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84451-3653-4DDB-AC48-B3EDD80C3F3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3528" y="1340711"/>
            <a:ext cx="8496944" cy="4608640"/>
          </a:xfrm>
        </p:spPr>
        <p:txBody>
          <a:bodyPr/>
          <a:lstStyle>
            <a:lvl1pPr marL="441325" indent="-441325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47580" y="332570"/>
            <a:ext cx="7272892" cy="646112"/>
          </a:xfr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98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D0BB-C629-4655-A9A6-0BAFC3480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EDC1-95D6-4A92-AD06-A2ABBAE93A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225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410" y="1340711"/>
            <a:ext cx="4172390" cy="460864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6476" y="1340711"/>
            <a:ext cx="4111987" cy="460864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A5A5A5"/>
                </a:solidFill>
              </a:rPr>
              <a:t>Московская школа управления СКОЛКОВО</a:t>
            </a:r>
            <a:endParaRPr lang="en-US">
              <a:solidFill>
                <a:srgbClr val="A5A5A5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0E8B9-6A95-483F-ADE3-22B0BD09D11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47580" y="260560"/>
            <a:ext cx="7272892" cy="7201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8787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A5A5A5"/>
                </a:solidFill>
              </a:rPr>
              <a:t>Московская школа управления СКОЛКОВО</a:t>
            </a:r>
            <a:endParaRPr lang="en-US">
              <a:solidFill>
                <a:srgbClr val="A5A5A5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DE0A2-B60F-4C1D-BDD3-06A09B54617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496944" cy="64611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864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Users\ibezmaternykh\Desktop\_FOR\_ПРАКТИКУМ\_new templates\@1_edited_3-new_c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" y="3759"/>
            <a:ext cx="9144001" cy="218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64940"/>
            <a:ext cx="7116566" cy="960490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 bwMode="auto">
          <a:xfrm>
            <a:off x="715765" y="3744910"/>
            <a:ext cx="777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b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lang="ru-RU" sz="4000" b="1" cap="all">
                <a:solidFill>
                  <a:schemeClr val="accent2"/>
                </a:solidFill>
                <a:latin typeface="Trebuchet MS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dirty="0">
                <a:solidFill>
                  <a:srgbClr val="7F7F7F"/>
                </a:solidFill>
              </a:rPr>
              <a:t>Click to edit Master title style</a:t>
            </a:r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170067" y="6506237"/>
            <a:ext cx="4824564" cy="320231"/>
          </a:xfr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A5A5A5"/>
                </a:solidFill>
              </a:rPr>
              <a:t>Московская школа управления СКОЛКОВО</a:t>
            </a:r>
            <a:endParaRPr lang="en-US" dirty="0">
              <a:solidFill>
                <a:srgbClr val="A5A5A5"/>
              </a:solidFill>
            </a:endParaRPr>
          </a:p>
        </p:txBody>
      </p:sp>
      <p:pic>
        <p:nvPicPr>
          <p:cNvPr id="13" name="Picture 2" descr="C:\Users\ibezmaternykh\Desktop\_SKOLKOVO_brand\logos\Logo_SKOLKOVO_RU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0" y="332570"/>
            <a:ext cx="1066316" cy="67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ibezmaternykh\Desktop\_FOR\_ПРАКТИКУМ\_new templates\mine\1000_1000_4_det1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880" y="876741"/>
            <a:ext cx="1600954" cy="135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ibezmaternykh\Desktop\_FOR\_ПРАКТИКУМ\_new templates\mine\1000_1000_4_det2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880" y="4690052"/>
            <a:ext cx="1632328" cy="13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ibezmaternykh\Desktop\_FOR\_ПРАКТИКУМ\_new templates\mine\1000_1000_4_det3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4904" y="2587073"/>
            <a:ext cx="1641001" cy="168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ibezmaternykh\Desktop\_FOR\_ПРАКТИКУМ\_new templates\mine\1000_1000_4_det4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954" y="5201509"/>
            <a:ext cx="1931695" cy="158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9360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A5A5A5"/>
                </a:solidFill>
              </a:rPr>
              <a:t>Московская школа управления СКОЛКОВО</a:t>
            </a:r>
            <a:endParaRPr lang="en-US" dirty="0">
              <a:solidFill>
                <a:srgbClr val="A5A5A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84451-3653-4DDB-AC48-B3EDD80C3F3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3528" y="1340711"/>
            <a:ext cx="8496944" cy="4608640"/>
          </a:xfrm>
        </p:spPr>
        <p:txBody>
          <a:bodyPr/>
          <a:lstStyle>
            <a:lvl1pPr marL="441325" indent="-441325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47580" y="332570"/>
            <a:ext cx="7272892" cy="646112"/>
          </a:xfr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5546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410" y="1340711"/>
            <a:ext cx="4172390" cy="460864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6476" y="1340711"/>
            <a:ext cx="4111987" cy="460864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A5A5A5"/>
                </a:solidFill>
              </a:rPr>
              <a:t>Московская школа управления СКОЛКОВО</a:t>
            </a:r>
            <a:endParaRPr lang="en-US">
              <a:solidFill>
                <a:srgbClr val="A5A5A5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0E8B9-6A95-483F-ADE3-22B0BD09D11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47580" y="260560"/>
            <a:ext cx="7272892" cy="7201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593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A5A5A5"/>
                </a:solidFill>
              </a:rPr>
              <a:t>Московская школа управления СКОЛКОВО</a:t>
            </a:r>
            <a:endParaRPr lang="en-US">
              <a:solidFill>
                <a:srgbClr val="A5A5A5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DE0A2-B60F-4C1D-BDD3-06A09B54617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496944" cy="64611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823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Users\ibezmaternykh\Desktop\_FOR\_ПРАКТИКУМ\_new templates\@1_edited_3-new_c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" y="3759"/>
            <a:ext cx="9144001" cy="218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64940"/>
            <a:ext cx="7116566" cy="960490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 bwMode="auto">
          <a:xfrm>
            <a:off x="715765" y="3744910"/>
            <a:ext cx="777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b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lang="ru-RU" sz="4000" b="1" cap="all">
                <a:solidFill>
                  <a:schemeClr val="accent2"/>
                </a:solidFill>
                <a:latin typeface="Trebuchet MS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D47519"/>
                </a:solidFill>
                <a:latin typeface="Trebuchet MS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0141B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dirty="0">
                <a:solidFill>
                  <a:srgbClr val="7F7F7F"/>
                </a:solidFill>
              </a:rPr>
              <a:t>Click to edit Master title style</a:t>
            </a:r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170067" y="6506237"/>
            <a:ext cx="4824564" cy="320231"/>
          </a:xfr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A5A5A5"/>
                </a:solidFill>
              </a:rPr>
              <a:t>Московская школа управления СКОЛКОВО</a:t>
            </a:r>
            <a:endParaRPr lang="en-US" dirty="0">
              <a:solidFill>
                <a:srgbClr val="A5A5A5"/>
              </a:solidFill>
            </a:endParaRPr>
          </a:p>
        </p:txBody>
      </p:sp>
      <p:pic>
        <p:nvPicPr>
          <p:cNvPr id="13" name="Picture 2" descr="C:\Users\ibezmaternykh\Desktop\_SKOLKOVO_brand\logos\Logo_SKOLKOVO_RU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0" y="332570"/>
            <a:ext cx="1066316" cy="67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ibezmaternykh\Desktop\_FOR\_ПРАКТИКУМ\_new templates\mine\1000_1000_4_det1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880" y="876741"/>
            <a:ext cx="1600954" cy="135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ibezmaternykh\Desktop\_FOR\_ПРАКТИКУМ\_new templates\mine\1000_1000_4_det2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880" y="4690052"/>
            <a:ext cx="1632328" cy="13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ibezmaternykh\Desktop\_FOR\_ПРАКТИКУМ\_new templates\mine\1000_1000_4_det3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4904" y="2587073"/>
            <a:ext cx="1641001" cy="168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ibezmaternykh\Desktop\_FOR\_ПРАКТИКУМ\_new templates\mine\1000_1000_4_det4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954" y="5201509"/>
            <a:ext cx="1931695" cy="158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769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A5A5A5"/>
                </a:solidFill>
              </a:rPr>
              <a:t>Московская школа управления СКОЛКОВО</a:t>
            </a:r>
            <a:endParaRPr lang="en-US" dirty="0">
              <a:solidFill>
                <a:srgbClr val="A5A5A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84451-3653-4DDB-AC48-B3EDD80C3F3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3528" y="1340711"/>
            <a:ext cx="8496944" cy="4608640"/>
          </a:xfrm>
        </p:spPr>
        <p:txBody>
          <a:bodyPr/>
          <a:lstStyle>
            <a:lvl1pPr marL="441325" indent="-441325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47580" y="332570"/>
            <a:ext cx="7272892" cy="646112"/>
          </a:xfr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7219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410" y="1340711"/>
            <a:ext cx="4172390" cy="460864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6476" y="1340711"/>
            <a:ext cx="4111987" cy="460864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A5A5A5"/>
                </a:solidFill>
              </a:rPr>
              <a:t>Московская школа управления СКОЛКОВО</a:t>
            </a:r>
            <a:endParaRPr lang="en-US">
              <a:solidFill>
                <a:srgbClr val="A5A5A5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0E8B9-6A95-483F-ADE3-22B0BD09D11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47580" y="260560"/>
            <a:ext cx="7272892" cy="7201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054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A5A5A5"/>
                </a:solidFill>
              </a:rPr>
              <a:t>Московская школа управления СКОЛКОВО</a:t>
            </a:r>
            <a:endParaRPr lang="en-US">
              <a:solidFill>
                <a:srgbClr val="A5A5A5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DE0A2-B60F-4C1D-BDD3-06A09B54617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496944" cy="64611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825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D0BB-C629-4655-A9A6-0BAFC3480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EDC1-95D6-4A92-AD06-A2ABBAE93A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37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D0BB-C629-4655-A9A6-0BAFC3480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EDC1-95D6-4A92-AD06-A2ABBAE93A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4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D0BB-C629-4655-A9A6-0BAFC3480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EDC1-95D6-4A92-AD06-A2ABBAE93A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48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D0BB-C629-4655-A9A6-0BAFC3480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EDC1-95D6-4A92-AD06-A2ABBAE93A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9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D0BB-C629-4655-A9A6-0BAFC3480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EDC1-95D6-4A92-AD06-A2ABBAE93A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47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D0BB-C629-4655-A9A6-0BAFC3480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EDC1-95D6-4A92-AD06-A2ABBAE93A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777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D0BB-C629-4655-A9A6-0BAFC3480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EDC1-95D6-4A92-AD06-A2ABBAE93A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39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C01D0BB-C629-4655-A9A6-0BAFC3480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C69EDC1-95D6-4A92-AD06-A2ABBAE93A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106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  <p:sldLayoutId id="2147483967" r:id="rId17"/>
    <p:sldLayoutId id="2147483817" r:id="rId18"/>
    <p:sldLayoutId id="2147483818" r:id="rId19"/>
    <p:sldLayoutId id="2147483819" r:id="rId20"/>
    <p:sldLayoutId id="2147483821" r:id="rId21"/>
    <p:sldLayoutId id="2147483906" r:id="rId22"/>
    <p:sldLayoutId id="2147483907" r:id="rId23"/>
    <p:sldLayoutId id="2147483908" r:id="rId24"/>
    <p:sldLayoutId id="2147483909" r:id="rId25"/>
    <p:sldLayoutId id="2147483922" r:id="rId26"/>
    <p:sldLayoutId id="2147483923" r:id="rId27"/>
    <p:sldLayoutId id="2147483924" r:id="rId28"/>
    <p:sldLayoutId id="2147483925" r:id="rId29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C71BE8-A377-415E-A701-7308F6A2B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AF76572-E279-4E23-9CBD-07B78EB8F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5496" y="404664"/>
            <a:ext cx="9144000" cy="4320480"/>
          </a:xfrm>
        </p:spPr>
        <p:txBody>
          <a:bodyPr>
            <a:normAutofit/>
          </a:bodyPr>
          <a:lstStyle/>
          <a:p>
            <a:pPr algn="ctr"/>
            <a:br>
              <a:rPr lang="ru-RU" sz="2400" dirty="0">
                <a:solidFill>
                  <a:schemeClr val="bg1"/>
                </a:solidFill>
                <a:ea typeface="Open Sans Condensed" pitchFamily="2" charset="0"/>
                <a:cs typeface="Open Sans Condensed" pitchFamily="2" charset="0"/>
              </a:rPr>
            </a:br>
            <a:br>
              <a:rPr lang="ru-RU" sz="2400" dirty="0">
                <a:solidFill>
                  <a:schemeClr val="bg1"/>
                </a:solidFill>
                <a:ea typeface="Open Sans Condensed" pitchFamily="2" charset="0"/>
                <a:cs typeface="Open Sans Condensed" pitchFamily="2" charset="0"/>
              </a:rPr>
            </a:br>
            <a:br>
              <a:rPr lang="ru-RU" sz="2400" dirty="0">
                <a:solidFill>
                  <a:schemeClr val="bg1"/>
                </a:solidFill>
                <a:ea typeface="Open Sans Condensed" pitchFamily="2" charset="0"/>
                <a:cs typeface="Open Sans Condensed" pitchFamily="2" charset="0"/>
              </a:rPr>
            </a:br>
            <a:br>
              <a:rPr lang="ru-RU" sz="2400" dirty="0">
                <a:solidFill>
                  <a:schemeClr val="bg1"/>
                </a:solidFill>
                <a:ea typeface="Open Sans Condensed" pitchFamily="2" charset="0"/>
                <a:cs typeface="Open Sans Condensed" pitchFamily="2" charset="0"/>
              </a:rPr>
            </a:br>
            <a:r>
              <a:rPr lang="ru-RU" sz="3600" b="1" dirty="0">
                <a:ln w="3175" cmpd="sng"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ea typeface="Open Sans Condensed" pitchFamily="2" charset="0"/>
                <a:cs typeface="Open Sans Condensed" pitchFamily="2" charset="0"/>
              </a:rPr>
              <a:t>Инвестиционный профиль</a:t>
            </a:r>
            <a:br>
              <a:rPr lang="ru-RU" sz="3600" b="1" dirty="0">
                <a:ln w="3175" cmpd="sng"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ea typeface="Open Sans Condensed" pitchFamily="2" charset="0"/>
                <a:cs typeface="Open Sans Condensed" pitchFamily="2" charset="0"/>
              </a:rPr>
            </a:br>
            <a:r>
              <a:rPr lang="ru-RU" sz="3600" b="1" dirty="0">
                <a:ln w="3175" cmpd="sng"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ea typeface="Open Sans Condensed" pitchFamily="2" charset="0"/>
                <a:cs typeface="Open Sans Condensed" pitchFamily="2" charset="0"/>
              </a:rPr>
              <a:t>Атнинского  МУНИЦИПАЛЬНОГО РАЙОНА республики Татарстан</a:t>
            </a:r>
            <a:br>
              <a:rPr lang="ru-RU" sz="4000" b="1" dirty="0">
                <a:solidFill>
                  <a:schemeClr val="bg1"/>
                </a:solidFill>
                <a:ea typeface="Open Sans Condensed" pitchFamily="2" charset="0"/>
                <a:cs typeface="Open Sans Condensed" pitchFamily="2" charset="0"/>
              </a:rPr>
            </a:br>
            <a:endParaRPr lang="ru-RU" sz="4000" dirty="0">
              <a:ea typeface="Open Sans Condensed" pitchFamily="2" charset="0"/>
              <a:cs typeface="Open Sans Condensed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A76083-5DA4-4526-93C3-D7C1FDA16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089" y="188640"/>
            <a:ext cx="1838408" cy="12961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1314"/>
            <a:ext cx="864096" cy="10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64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 rot="10800000" flipV="1">
            <a:off x="646098" y="1387644"/>
            <a:ext cx="8198845" cy="249667"/>
          </a:xfrm>
          <a:prstGeom prst="rect">
            <a:avLst/>
          </a:prstGeom>
          <a:noFill/>
        </p:spPr>
        <p:txBody>
          <a:bodyPr wrap="square" lIns="41512" tIns="20756" rIns="41512" bIns="20756" rtlCol="0">
            <a:spAutoFit/>
          </a:bodyPr>
          <a:lstStyle/>
          <a:p>
            <a:pPr lvl="0" algn="ctr"/>
            <a:r>
              <a:rPr lang="tt-RU" sz="1350" b="1" dirty="0">
                <a:latin typeface="+mj-lt"/>
                <a:ea typeface="Verdana" panose="020B0604030504040204" pitchFamily="34" charset="0"/>
              </a:rPr>
              <a:t>Объем инвестиций – 249 млн. рублей.</a:t>
            </a:r>
            <a:endParaRPr lang="ru-RU" sz="1350" b="1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0812" y="1002316"/>
            <a:ext cx="77866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СХПК</a:t>
            </a:r>
            <a:r>
              <a:rPr lang="en-US" sz="2100" b="1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«ТАН»</a:t>
            </a:r>
          </a:p>
        </p:txBody>
      </p:sp>
      <p:sp>
        <p:nvSpPr>
          <p:cNvPr id="20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91181" y="5726907"/>
            <a:ext cx="2057400" cy="273844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28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36624" y="5294311"/>
            <a:ext cx="9107376" cy="68579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37661" algn="just">
              <a:lnSpc>
                <a:spcPct val="100000"/>
              </a:lnSpc>
            </a:pP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A0E8B41-A483-4FFB-BDFF-E928D194E3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32" y="1730941"/>
            <a:ext cx="4305624" cy="2418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1C77C5E-AE46-4A76-8714-E47AF01757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54" y="3565311"/>
            <a:ext cx="4305624" cy="2435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029E57-C611-41F1-996E-4F038A0F7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080" y="161845"/>
            <a:ext cx="1694835" cy="1194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7643"/>
            <a:ext cx="864096" cy="10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88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62523" y="1592446"/>
            <a:ext cx="64067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1600" b="1" dirty="0">
                <a:latin typeface="+mj-lt"/>
                <a:ea typeface="Verdana" pitchFamily="34" charset="0"/>
                <a:cs typeface="Times New Roman" panose="02020603050405020304" pitchFamily="18" charset="0"/>
              </a:rPr>
              <a:t>Объем инвестиций 74 млн. рублей</a:t>
            </a:r>
            <a:endParaRPr lang="ru-RU" sz="1600" b="1" dirty="0">
              <a:latin typeface="+mj-lt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1221728"/>
            <a:ext cx="8606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СХПК «</a:t>
            </a:r>
            <a:r>
              <a:rPr lang="ru-RU" sz="2000" b="1" dirty="0" err="1"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Менгер</a:t>
            </a:r>
            <a:r>
              <a:rPr lang="ru-RU" sz="2000" b="1" dirty="0"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54" y="2318547"/>
            <a:ext cx="3696000" cy="207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0" y="2318547"/>
            <a:ext cx="3696000" cy="207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36624" y="5294311"/>
            <a:ext cx="9107376" cy="68579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37661" algn="just">
              <a:lnSpc>
                <a:spcPct val="100000"/>
              </a:lnSpc>
            </a:pP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34AC38-D713-4A3D-AC5B-E2340C558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188" y="209293"/>
            <a:ext cx="1694835" cy="11949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7643"/>
            <a:ext cx="864096" cy="10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94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1828" y="1277443"/>
            <a:ext cx="711045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tt-RU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tt-RU" sz="1600" b="1" dirty="0"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Строительство кондитерского цеха в районном центре. Объем инвестиций составил 52 млн. рублей</a:t>
            </a:r>
            <a:endParaRPr lang="ru-RU" sz="1600" b="1" dirty="0">
              <a:latin typeface="+mj-lt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84" y="2411476"/>
            <a:ext cx="7244816" cy="1818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D:\Доклад Главы\ФОТО28.06.2021\20210628_1455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86" y="4535246"/>
            <a:ext cx="2520000" cy="1705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оклад Главы\ФОТО28.06.2021\20210628_1455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>
            <a:off x="6243352" y="4509120"/>
            <a:ext cx="2520000" cy="1705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лад Главы\ФОТО28.06.2021\20210628_1456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1840" y="4509120"/>
            <a:ext cx="2868885" cy="1705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251031-28A4-4CCD-A23E-E3380553C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9165" y="239419"/>
            <a:ext cx="1694835" cy="1194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7643"/>
            <a:ext cx="864096" cy="10955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520" y="1221728"/>
            <a:ext cx="8606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ООО «</a:t>
            </a:r>
            <a:r>
              <a:rPr lang="ru-RU" sz="2000" b="1" dirty="0" err="1"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Мирас</a:t>
            </a:r>
            <a:r>
              <a:rPr lang="ru-RU" sz="2000" b="1" dirty="0"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243668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1640" y="951978"/>
            <a:ext cx="646509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2000" b="1" dirty="0"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СХППСК “Арыш”</a:t>
            </a:r>
            <a:endParaRPr lang="en-US" sz="2000" b="1" dirty="0">
              <a:latin typeface="+mj-lt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tt-RU" sz="1600" b="1" dirty="0"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Введен в эксплуатацию цех по убою скота и переработке мяса.</a:t>
            </a:r>
            <a:endParaRPr lang="ru-RU" sz="1600" b="1" dirty="0">
              <a:latin typeface="+mj-lt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68" y="2298701"/>
            <a:ext cx="4292518" cy="2933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D:\Доклад Главы\ФОТО28.06.2021\20210628_1509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69107" y="2665378"/>
            <a:ext cx="2933429" cy="2200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DD81C7-4720-4DE2-BA0D-C96FDD160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461" y="218723"/>
            <a:ext cx="1694835" cy="1194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7643"/>
            <a:ext cx="864096" cy="10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2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2868536"/>
            <a:ext cx="4115689" cy="252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645911" y="928477"/>
            <a:ext cx="64650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ООО “Атняагрохим”. Введен в эксплуатацию комплекс камнедробилки, обновлена техника. Объем инвестиций - 47 млн. рублей</a:t>
            </a:r>
            <a:endParaRPr lang="ru-RU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8840"/>
            <a:ext cx="3788968" cy="252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A837B7-E58D-4975-9C93-739EE06EB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583" y="127944"/>
            <a:ext cx="1694835" cy="1194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7643"/>
            <a:ext cx="864096" cy="10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58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7134" y="2041742"/>
            <a:ext cx="7152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6507" y="5383034"/>
            <a:ext cx="6951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endParaRPr lang="ru-RU" sz="2000" b="1" dirty="0">
              <a:solidFill>
                <a:prstClr val="white"/>
              </a:solidFill>
              <a:effectLst>
                <a:outerShdw blurRad="50800" dist="50800" dir="5400000" algn="ctr" rotWithShape="0">
                  <a:srgbClr val="000000">
                    <a:alpha val="59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9147" y="645430"/>
            <a:ext cx="6172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j-lt"/>
                <a:ea typeface="+mj-ea"/>
                <a:cs typeface="Times New Roman" panose="02020603050405020304" pitchFamily="18" charset="0"/>
              </a:rPr>
              <a:t>Преимущества</a:t>
            </a:r>
            <a:endParaRPr lang="ru-RU" sz="2400" b="1" dirty="0">
              <a:effectLst>
                <a:outerShdw blurRad="50800" dist="50800" dir="5400000" algn="ctr" rotWithShape="0">
                  <a:srgbClr val="000000">
                    <a:alpha val="81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1211715"/>
            <a:ext cx="774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    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2488980"/>
              </p:ext>
            </p:extLst>
          </p:nvPr>
        </p:nvGraphicFramePr>
        <p:xfrm>
          <a:off x="663289" y="2708920"/>
          <a:ext cx="8229600" cy="4149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2344" y="1279431"/>
            <a:ext cx="777458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ru-RU" sz="1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Выгодное  экономическое и географическое положение района по отношению к другим районам республики, экономическим центрам, ресурсным базам и удобство осуществления транспортных связей с ними;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ru-RU" sz="1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Особая инвестиционная привлекательность территории;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ru-RU" sz="1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Возможность эффективной интеграции экономики территории в экономику граничащих регионов;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ru-RU" sz="1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Возможности для развития туризма;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ru-RU" sz="1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Возможность реализации проектов межрегионального и межмуниципального сотрудничества.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B4732B-9693-4BB8-8F6B-14DE951A7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1349" y="64391"/>
            <a:ext cx="1694835" cy="11949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7643"/>
            <a:ext cx="864096" cy="10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200009"/>
            <a:ext cx="889248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ctr"/>
            <a:r>
              <a:rPr lang="ru-RU" sz="1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ГАПОУ «</a:t>
            </a:r>
            <a:r>
              <a:rPr lang="ru-RU" sz="1600" b="1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Атнинский</a:t>
            </a:r>
            <a:r>
              <a:rPr lang="ru-RU" sz="1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 сель</a:t>
            </a:r>
            <a:r>
              <a:rPr lang="en-US" sz="1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c</a:t>
            </a:r>
            <a:r>
              <a:rPr lang="ru-RU" sz="1600" b="1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кохозяйственный</a:t>
            </a:r>
            <a:r>
              <a:rPr lang="ru-RU" sz="1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 техникум им. </a:t>
            </a:r>
            <a:r>
              <a:rPr lang="ru-RU" sz="1600" b="1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Г.Тукая</a:t>
            </a:r>
            <a:r>
              <a:rPr lang="ru-RU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»</a:t>
            </a:r>
          </a:p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Техникум ведет подготовку по основным профессиональным образовательным программам среднего профессионального образования:</a:t>
            </a:r>
          </a:p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1) По специальностям: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38.02.01 Экономика и бухгалтерский учет (по отраслям),срок обучения 2 года 10 месяцев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36.02.01 </a:t>
            </a:r>
            <a:r>
              <a:rPr lang="ru-RU" sz="10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Ветеринария,срок</a:t>
            </a:r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обучения 3 года 10 месяцев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35.02.16 Эксплуатация и ремонт сельскохозяйственной техники и оборудования, срок обучения 3 года 10 месяцев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19.02.10 Технология продукции общественного питания, срок обучения 3 года 10 месяцев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43.02.15 Поварское и кондитерское дело, срок обучения 3 года 10 месяцев</a:t>
            </a:r>
          </a:p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2) По профессиям: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43.01.09  Повар, кондитер ,срок обучения 3 года 10 месяцев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08.01.18  </a:t>
            </a:r>
            <a:r>
              <a:rPr lang="ru-RU" sz="10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Электромантажник</a:t>
            </a:r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электрических сетей и электрооборудования, срок обучения 2 года 10 месяцев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08.01.31  </a:t>
            </a:r>
            <a:r>
              <a:rPr lang="ru-RU" sz="10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Электромантажник</a:t>
            </a:r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электрических сетей и электрооборудования, срок обучения 1 год 10 месяцев</a:t>
            </a:r>
          </a:p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По  заочной  форме  обучения  подготовка  кадров  ведется  по  2  специальностям:</a:t>
            </a:r>
          </a:p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1. 35.02.07 Механизация сельского </a:t>
            </a:r>
            <a:r>
              <a:rPr lang="ru-RU" sz="10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хозяйства,срок</a:t>
            </a:r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обучения 3 года 10 месяцев</a:t>
            </a:r>
          </a:p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2. 38.02.01 Экономика и бухгалтерский учет (по отраслям),срок обучения 2 года 10 месяцев</a:t>
            </a:r>
          </a:p>
          <a:p>
            <a:pPr indent="449580"/>
            <a:endParaRPr lang="ru-RU" sz="1400" b="1" dirty="0">
              <a:solidFill>
                <a:prstClr val="black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449580"/>
            <a:r>
              <a:rPr lang="ru-RU" sz="1400" b="1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A92B82-CB67-45E1-8EB6-4FC7999D6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861048"/>
            <a:ext cx="6953250" cy="260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B8BBCB0-E465-4A6A-9785-7B4D1057B605}"/>
              </a:ext>
            </a:extLst>
          </p:cNvPr>
          <p:cNvSpPr txBox="1"/>
          <p:nvPr/>
        </p:nvSpPr>
        <p:spPr>
          <a:xfrm>
            <a:off x="2267744" y="793108"/>
            <a:ext cx="4606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+mj-lt"/>
                <a:cs typeface="Times New Roman" panose="02020603050405020304" pitchFamily="18" charset="0"/>
              </a:rPr>
              <a:t>Кадровый потенциал</a:t>
            </a:r>
            <a:endParaRPr lang="ru-RU" sz="2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8" name="Объект 6">
            <a:extLst>
              <a:ext uri="{FF2B5EF4-FFF2-40B4-BE49-F238E27FC236}">
                <a16:creationId xmlns:a16="http://schemas.microsoft.com/office/drawing/2014/main" id="{00FC1F4F-37E5-4DA8-9790-3284E7CA6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446" y="47558"/>
            <a:ext cx="1691680" cy="1196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7643"/>
            <a:ext cx="864096" cy="10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4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8677" y="114171"/>
            <a:ext cx="5761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потенциал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8207" y="1484784"/>
            <a:ext cx="4022407" cy="4759446"/>
          </a:xfrm>
          <a:prstGeom prst="round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проекты 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третьего этапа животноводческого комплекса на 600 дойных коров в ООО Агрофирма "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Уныш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с общим объемов на 1800 голов. </a:t>
            </a:r>
          </a:p>
          <a:p>
            <a:pPr algn="just"/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Ввод в эксплуатацию очередного этапа животноводческого комплекса на 440 голов дойных коров в СХПК им. Ленина.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сельскохозяйственной техники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фермы для выращивания молодняка КРС на 750 голов в СХПК "Тан". 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9876E8-7C56-4E60-9788-0EA07C8236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83" y="2619437"/>
            <a:ext cx="2304256" cy="161912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241B7D-1AF4-45A4-A2F2-7686CA374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1706866"/>
            <a:ext cx="2302309" cy="17852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1F91A7-E5B2-4C8A-83C6-3DFD674F5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783" y="4459770"/>
            <a:ext cx="3922617" cy="20421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060DE4-CCCF-43A9-B171-A7FFFCF53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7319" y="188640"/>
            <a:ext cx="1694835" cy="1194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7643"/>
            <a:ext cx="864096" cy="10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89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705725"/>
            <a:ext cx="7056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484784"/>
            <a:ext cx="80648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latin typeface="+mj-lt"/>
              </a:rPr>
              <a:t>422750, РТ, Атнинский р-н, село Большая Атня, </a:t>
            </a:r>
          </a:p>
          <a:p>
            <a:pPr lvl="0" algn="ctr"/>
            <a:r>
              <a:rPr lang="ru-RU" sz="1600" dirty="0" err="1">
                <a:latin typeface="+mj-lt"/>
              </a:rPr>
              <a:t>ул.Советская</a:t>
            </a:r>
            <a:r>
              <a:rPr lang="ru-RU" sz="1600" dirty="0">
                <a:latin typeface="+mj-lt"/>
              </a:rPr>
              <a:t>, 38 </a:t>
            </a:r>
          </a:p>
          <a:p>
            <a:pPr lvl="0" algn="ctr"/>
            <a:r>
              <a:rPr lang="ru-RU" sz="1600" dirty="0">
                <a:latin typeface="+mj-lt"/>
              </a:rPr>
              <a:t>тел.: 8 (84369) 2-10-04</a:t>
            </a:r>
          </a:p>
          <a:p>
            <a:pPr lvl="0" algn="ctr"/>
            <a:r>
              <a:rPr lang="en-US" sz="1600" dirty="0">
                <a:latin typeface="+mj-lt"/>
              </a:rPr>
              <a:t>sovet.atn@tatar.ru</a:t>
            </a:r>
            <a:r>
              <a:rPr lang="ru-RU" sz="160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 </a:t>
            </a:r>
            <a:endParaRPr lang="ru-RU" sz="1600" dirty="0">
              <a:latin typeface="+mj-lt"/>
            </a:endParaRPr>
          </a:p>
          <a:p>
            <a:pPr lvl="0" algn="ctr"/>
            <a:r>
              <a:rPr lang="en-US" sz="1600" dirty="0">
                <a:latin typeface="+mj-lt"/>
              </a:rPr>
              <a:t>https://atnya.tatarstan.ru/</a:t>
            </a:r>
            <a:endParaRPr lang="ru-RU" sz="1600" dirty="0">
              <a:latin typeface="+mj-lt"/>
            </a:endParaRPr>
          </a:p>
          <a:p>
            <a:pPr lvl="0" algn="ctr"/>
            <a:endParaRPr lang="ru-RU" sz="1600" dirty="0">
              <a:latin typeface="+mj-lt"/>
            </a:endParaRPr>
          </a:p>
          <a:p>
            <a:pPr lvl="0" algn="ctr"/>
            <a:r>
              <a:rPr lang="ru-RU" sz="1600" dirty="0">
                <a:latin typeface="+mj-lt"/>
              </a:rPr>
              <a:t>Глава Атнинского муниципального района</a:t>
            </a:r>
          </a:p>
          <a:p>
            <a:pPr lvl="0" algn="ctr"/>
            <a:r>
              <a:rPr lang="ru-RU" sz="1600" dirty="0">
                <a:latin typeface="+mj-lt"/>
              </a:rPr>
              <a:t>Хакимов </a:t>
            </a:r>
            <a:r>
              <a:rPr lang="ru-RU" sz="1600" dirty="0" err="1">
                <a:latin typeface="+mj-lt"/>
              </a:rPr>
              <a:t>Габдулахат</a:t>
            </a:r>
            <a:r>
              <a:rPr lang="ru-RU" sz="1600" dirty="0">
                <a:latin typeface="+mj-lt"/>
              </a:rPr>
              <a:t> </a:t>
            </a:r>
            <a:r>
              <a:rPr lang="ru-RU" sz="1600" dirty="0" err="1">
                <a:latin typeface="+mj-lt"/>
              </a:rPr>
              <a:t>Гилумханович</a:t>
            </a:r>
            <a:endParaRPr lang="ru-RU" sz="1600" dirty="0">
              <a:latin typeface="+mj-lt"/>
            </a:endParaRPr>
          </a:p>
          <a:p>
            <a:pPr lvl="0" algn="ctr"/>
            <a:r>
              <a:rPr lang="ru-RU" sz="1600" dirty="0">
                <a:latin typeface="+mj-lt"/>
              </a:rPr>
              <a:t>  тел.: 8 (84369) 2-10-04</a:t>
            </a:r>
          </a:p>
          <a:p>
            <a:pPr lvl="0" algn="ctr"/>
            <a:endParaRPr lang="ru-RU" sz="1600" dirty="0">
              <a:latin typeface="+mj-lt"/>
            </a:endParaRPr>
          </a:p>
          <a:p>
            <a:pPr lvl="0" algn="ctr"/>
            <a:r>
              <a:rPr lang="ru-RU" sz="1600" dirty="0">
                <a:latin typeface="+mj-lt"/>
                <a:cs typeface="Calibri" panose="020F0502020204030204" pitchFamily="34" charset="0"/>
              </a:rPr>
              <a:t>Заместитель руководителя Атнинского районного исполнительного комитета</a:t>
            </a:r>
          </a:p>
          <a:p>
            <a:pPr lvl="0" algn="ctr"/>
            <a:r>
              <a:rPr lang="ru-RU" sz="1600" dirty="0" err="1">
                <a:latin typeface="+mj-lt"/>
                <a:cs typeface="Calibri" panose="020F0502020204030204" pitchFamily="34" charset="0"/>
              </a:rPr>
              <a:t>Галиуллин</a:t>
            </a:r>
            <a:r>
              <a:rPr lang="ru-RU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+mj-lt"/>
                <a:cs typeface="Calibri" panose="020F0502020204030204" pitchFamily="34" charset="0"/>
              </a:rPr>
              <a:t>Фанис</a:t>
            </a:r>
            <a:r>
              <a:rPr lang="ru-RU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+mj-lt"/>
                <a:cs typeface="Calibri" panose="020F0502020204030204" pitchFamily="34" charset="0"/>
              </a:rPr>
              <a:t>Фаритович</a:t>
            </a:r>
            <a:endParaRPr lang="ru-RU" sz="1600" dirty="0">
              <a:latin typeface="+mj-lt"/>
              <a:cs typeface="Calibri" panose="020F0502020204030204" pitchFamily="34" charset="0"/>
            </a:endParaRPr>
          </a:p>
          <a:p>
            <a:pPr lvl="0" algn="ctr"/>
            <a:r>
              <a:rPr lang="ru-RU" sz="1600" dirty="0">
                <a:latin typeface="+mj-lt"/>
                <a:cs typeface="Calibri" panose="020F0502020204030204" pitchFamily="34" charset="0"/>
              </a:rPr>
              <a:t>тел.: 8 (84369) 2-10-34</a:t>
            </a:r>
          </a:p>
          <a:p>
            <a:pPr lvl="0" algn="ctr"/>
            <a:r>
              <a:rPr lang="en-US" sz="1600" dirty="0">
                <a:latin typeface="+mj-lt"/>
                <a:cs typeface="Calibri" panose="020F0502020204030204" pitchFamily="34" charset="0"/>
              </a:rPr>
              <a:t>Galiullin.Fanis@tatar.ru</a:t>
            </a:r>
            <a:endParaRPr lang="ru-RU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82974" y="877336"/>
            <a:ext cx="1778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/>
              <a:t>Контакты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6C6634-21C3-40E5-89EC-0FF4F755E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990" y="115689"/>
            <a:ext cx="1694835" cy="1194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7643"/>
            <a:ext cx="864096" cy="10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3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31640" y="458123"/>
            <a:ext cx="5955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Общая характеристика района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9551" y="4221088"/>
            <a:ext cx="80648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mbria" panose="02040503050406030204" pitchFamily="18" charset="0"/>
              </a:rPr>
              <a:t>Атнинский  район расположен на северо-западе Республики Татарстан, граничит с Арским, </a:t>
            </a:r>
            <a:r>
              <a:rPr lang="ru-RU" sz="1400" dirty="0" err="1">
                <a:latin typeface="Cambria" panose="02040503050406030204" pitchFamily="18" charset="0"/>
              </a:rPr>
              <a:t>Высогорским</a:t>
            </a:r>
            <a:r>
              <a:rPr lang="ru-RU" sz="1400" dirty="0">
                <a:latin typeface="Cambria" panose="02040503050406030204" pitchFamily="18" charset="0"/>
              </a:rPr>
              <a:t> районами Республики Татарстан и Моркинским районом Республики Марий Эл.</a:t>
            </a:r>
          </a:p>
          <a:p>
            <a:r>
              <a:rPr lang="ru-RU" sz="1400" dirty="0">
                <a:latin typeface="Cambria" panose="02040503050406030204" pitchFamily="18" charset="0"/>
              </a:rPr>
              <a:t> </a:t>
            </a:r>
          </a:p>
          <a:p>
            <a:r>
              <a:rPr lang="ru-RU" sz="1400" dirty="0">
                <a:latin typeface="Cambria" panose="02040503050406030204" pitchFamily="18" charset="0"/>
              </a:rPr>
              <a:t> -Территория района - 681,36 кв. км.,</a:t>
            </a:r>
          </a:p>
          <a:p>
            <a:r>
              <a:rPr lang="ru-RU" sz="1400" dirty="0">
                <a:latin typeface="Cambria" panose="02040503050406030204" pitchFamily="18" charset="0"/>
              </a:rPr>
              <a:t>  - площадь земель сельскохозяйственного назначения – 618,27 кв. км.,</a:t>
            </a:r>
          </a:p>
          <a:p>
            <a:r>
              <a:rPr lang="ru-RU" sz="1400" dirty="0">
                <a:latin typeface="Cambria" panose="02040503050406030204" pitchFamily="18" charset="0"/>
              </a:rPr>
              <a:t>- численность населения на 01.01.2023г.- 12 371 человек, проживают татары (96.8%), русские (1.5 %) и представители других национальностей (1,7 %). </a:t>
            </a:r>
          </a:p>
          <a:p>
            <a:r>
              <a:rPr lang="ru-RU" sz="1400" dirty="0">
                <a:latin typeface="Cambria" panose="02040503050406030204" pitchFamily="18" charset="0"/>
              </a:rPr>
              <a:t>  - 12 сельских поселений объединяют  47 населенных пунктов</a:t>
            </a:r>
            <a:r>
              <a:rPr lang="ru-RU" sz="1400" dirty="0"/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861048"/>
            <a:ext cx="8433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  <a:p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BD8AE2-3058-40E8-A104-CFC2AE082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362" y="971933"/>
            <a:ext cx="5755869" cy="31576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30DD63-0EC5-4999-AF5E-34E8A9F36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231" y="91495"/>
            <a:ext cx="1694835" cy="1194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1314"/>
            <a:ext cx="864096" cy="10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6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49766600"/>
              </p:ext>
            </p:extLst>
          </p:nvPr>
        </p:nvGraphicFramePr>
        <p:xfrm>
          <a:off x="1322675" y="3168412"/>
          <a:ext cx="2423404" cy="1793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3" name="TextBox 11"/>
          <p:cNvSpPr txBox="1">
            <a:spLocks noChangeArrowheads="1"/>
          </p:cNvSpPr>
          <p:nvPr/>
        </p:nvSpPr>
        <p:spPr bwMode="auto">
          <a:xfrm>
            <a:off x="323528" y="1228987"/>
            <a:ext cx="820891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1" hangingPunct="1">
              <a:lnSpc>
                <a:spcPct val="100000"/>
              </a:lnSpc>
              <a:buFontTx/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ru-RU" altLang="ru-RU" sz="27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ВАЛОВЫЙ ТЕРРИТОРИАЛЬНЫЙ ПРОДУКТ</a:t>
            </a:r>
          </a:p>
        </p:txBody>
      </p:sp>
      <p:sp>
        <p:nvSpPr>
          <p:cNvPr id="7176" name="TextBox 2"/>
          <p:cNvSpPr txBox="1">
            <a:spLocks noChangeArrowheads="1"/>
          </p:cNvSpPr>
          <p:nvPr/>
        </p:nvSpPr>
        <p:spPr bwMode="auto">
          <a:xfrm>
            <a:off x="1344634" y="3057845"/>
            <a:ext cx="217050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 b="1" dirty="0">
                <a:latin typeface="+mj-lt"/>
              </a:rPr>
              <a:t>ВТП, млрд. руб.</a:t>
            </a:r>
          </a:p>
        </p:txBody>
      </p:sp>
      <p:sp>
        <p:nvSpPr>
          <p:cNvPr id="32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23849" y="5479291"/>
            <a:ext cx="336002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8B3C1BE-7E80-4A38-8A7D-A4F1C11B9EFE}" type="slidenum">
              <a:rPr lang="en-US" altLang="ru-RU" sz="900">
                <a:solidFill>
                  <a:srgbClr val="898989"/>
                </a:solidFill>
              </a:rPr>
              <a:t>3</a:t>
            </a:fld>
            <a:endParaRPr lang="en-US" altLang="ru-RU" sz="900" dirty="0">
              <a:solidFill>
                <a:srgbClr val="898989"/>
              </a:solidFill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1328191" y="3191240"/>
            <a:ext cx="0" cy="1750219"/>
          </a:xfrm>
          <a:prstGeom prst="line">
            <a:avLst/>
          </a:prstGeom>
          <a:ln>
            <a:solidFill>
              <a:srgbClr val="57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685864" y="3496160"/>
            <a:ext cx="6491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50" i="1" dirty="0">
                <a:latin typeface="Montserrat" panose="00000500000000000000" pitchFamily="2" charset="-52"/>
              </a:rPr>
              <a:t>2021 г.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668514" y="4387995"/>
            <a:ext cx="64232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50" i="1" dirty="0">
                <a:latin typeface="Montserrat" panose="00000500000000000000" pitchFamily="2" charset="-52"/>
              </a:rPr>
              <a:t>2022 г.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424919" y="3588139"/>
            <a:ext cx="831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Montserrat" panose="00000500000000000000" pitchFamily="2" charset="-52"/>
              </a:rPr>
              <a:t>4,4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22131" y="4377840"/>
            <a:ext cx="16160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latin typeface="Montserrat" panose="00000500000000000000" pitchFamily="2" charset="-52"/>
                <a:cs typeface="Arial" pitchFamily="34" charset="0"/>
              </a:rPr>
              <a:t>+25,7% к 2021 году</a:t>
            </a: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135649" y="5294311"/>
            <a:ext cx="9008351" cy="68579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37661" algn="just">
              <a:lnSpc>
                <a:spcPct val="100000"/>
              </a:lnSpc>
            </a:pP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F83672-0596-4454-A9E3-86D4F49DE270}"/>
              </a:ext>
            </a:extLst>
          </p:cNvPr>
          <p:cNvSpPr txBox="1"/>
          <p:nvPr/>
        </p:nvSpPr>
        <p:spPr>
          <a:xfrm>
            <a:off x="2105570" y="378809"/>
            <a:ext cx="5130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Экономические показатели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34738A-7EA6-4069-8096-8EC3206147E4}"/>
              </a:ext>
            </a:extLst>
          </p:cNvPr>
          <p:cNvSpPr txBox="1"/>
          <p:nvPr/>
        </p:nvSpPr>
        <p:spPr>
          <a:xfrm>
            <a:off x="1387309" y="4320132"/>
            <a:ext cx="7182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Montserrat" panose="00000500000000000000" pitchFamily="2" charset="-52"/>
              </a:rPr>
              <a:t>5,5</a:t>
            </a:r>
          </a:p>
        </p:txBody>
      </p:sp>
      <p:graphicFrame>
        <p:nvGraphicFramePr>
          <p:cNvPr id="29" name="Диаграмма 28">
            <a:extLst>
              <a:ext uri="{FF2B5EF4-FFF2-40B4-BE49-F238E27FC236}">
                <a16:creationId xmlns:a16="http://schemas.microsoft.com/office/drawing/2014/main" id="{C4953B5E-C87E-4B6F-BE93-F1CD5EB95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931181"/>
              </p:ext>
            </p:extLst>
          </p:nvPr>
        </p:nvGraphicFramePr>
        <p:xfrm>
          <a:off x="3112262" y="2189431"/>
          <a:ext cx="6326131" cy="4072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6E30B9-EE19-47E3-BB11-05ECDC5A9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12" y="158984"/>
            <a:ext cx="1694835" cy="11949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6" y="158984"/>
            <a:ext cx="864096" cy="10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97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1123532" y="1273515"/>
            <a:ext cx="7776864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625" b="1" spc="-11" dirty="0">
                <a:latin typeface="+mj-lt"/>
                <a:cs typeface="Arial"/>
              </a:rPr>
              <a:t>ИНВЕСТИЦИИ В ОСНОВНОЙ КАПИТАЛ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61291889"/>
              </p:ext>
            </p:extLst>
          </p:nvPr>
        </p:nvGraphicFramePr>
        <p:xfrm>
          <a:off x="5011964" y="2394677"/>
          <a:ext cx="3961007" cy="3148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Заголовок 1"/>
          <p:cNvSpPr txBox="1">
            <a:spLocks/>
          </p:cNvSpPr>
          <p:nvPr/>
        </p:nvSpPr>
        <p:spPr>
          <a:xfrm>
            <a:off x="36624" y="5294311"/>
            <a:ext cx="9107376" cy="68579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37661" algn="just">
              <a:lnSpc>
                <a:spcPct val="100000"/>
              </a:lnSpc>
            </a:pP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5041E3-E8A0-46EE-9C41-A3807D57C6D1}"/>
              </a:ext>
            </a:extLst>
          </p:cNvPr>
          <p:cNvSpPr txBox="1"/>
          <p:nvPr/>
        </p:nvSpPr>
        <p:spPr>
          <a:xfrm>
            <a:off x="2411760" y="344339"/>
            <a:ext cx="4580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Экономические показатели</a:t>
            </a: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4C8C8C46-838D-4409-99B8-E05608B7AF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3878651"/>
              </p:ext>
            </p:extLst>
          </p:nvPr>
        </p:nvGraphicFramePr>
        <p:xfrm>
          <a:off x="344652" y="2352275"/>
          <a:ext cx="5451704" cy="3580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557977D-D829-4486-98C0-CB1E6659C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608" y="140805"/>
            <a:ext cx="1694835" cy="1194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1314"/>
            <a:ext cx="864096" cy="10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5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99992" y="1605967"/>
            <a:ext cx="30219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dirty="0">
                <a:latin typeface="Verdana" panose="020B0604030504040204" pitchFamily="34" charset="0"/>
                <a:ea typeface="Verdana" panose="020B0604030504040204" pitchFamily="34" charset="0"/>
              </a:rPr>
              <a:t>УРОВЕНЬ БЕЗРАБОТИЦЫ, %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936616424"/>
              </p:ext>
            </p:extLst>
          </p:nvPr>
        </p:nvGraphicFramePr>
        <p:xfrm>
          <a:off x="384721" y="1906049"/>
          <a:ext cx="2477351" cy="3053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79943" y="1428235"/>
            <a:ext cx="15760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b="1" dirty="0">
                <a:latin typeface="Verdana" panose="020B0604030504040204" pitchFamily="34" charset="0"/>
                <a:ea typeface="Verdana" panose="020B0604030504040204" pitchFamily="34" charset="0"/>
              </a:rPr>
              <a:t>ЗАРАБОТНАЯ </a:t>
            </a:r>
          </a:p>
          <a:p>
            <a:pPr algn="ctr"/>
            <a:r>
              <a:rPr lang="ru-RU" sz="1350" b="1" dirty="0">
                <a:latin typeface="Verdana" panose="020B0604030504040204" pitchFamily="34" charset="0"/>
                <a:ea typeface="Verdana" panose="020B0604030504040204" pitchFamily="34" charset="0"/>
              </a:rPr>
              <a:t>ПЛАТА, руб.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0732" y="2521459"/>
            <a:ext cx="8659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latin typeface="Verdana" panose="020B0604030504040204" pitchFamily="34" charset="0"/>
                <a:ea typeface="Verdana" panose="020B0604030504040204" pitchFamily="34" charset="0"/>
              </a:rPr>
              <a:t>32573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74970833"/>
              </p:ext>
            </p:extLst>
          </p:nvPr>
        </p:nvGraphicFramePr>
        <p:xfrm>
          <a:off x="3059832" y="1801473"/>
          <a:ext cx="5486530" cy="4166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886675" y="1992405"/>
            <a:ext cx="8659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latin typeface="Verdana" panose="020B0604030504040204" pitchFamily="34" charset="0"/>
                <a:ea typeface="Verdana" panose="020B0604030504040204" pitchFamily="34" charset="0"/>
              </a:rPr>
              <a:t>38319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676B64-8839-484E-AAED-E14FC5173810}"/>
              </a:ext>
            </a:extLst>
          </p:cNvPr>
          <p:cNvSpPr txBox="1"/>
          <p:nvPr/>
        </p:nvSpPr>
        <p:spPr>
          <a:xfrm>
            <a:off x="2460409" y="625683"/>
            <a:ext cx="4685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 dirty="0"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УРОВЕНЬ ЖИЗНИ НАСЕЛЕНИЯ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22A5BBC-BE8E-4866-BA2B-8B7041C16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319" y="188640"/>
            <a:ext cx="1694835" cy="11949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6" y="158984"/>
            <a:ext cx="864096" cy="10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18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1000065" y="494691"/>
            <a:ext cx="670585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spc="-11" dirty="0">
                <a:latin typeface="+mj-lt"/>
                <a:cs typeface="Times New Roman" panose="02020603050405020304" pitchFamily="18" charset="0"/>
              </a:rPr>
              <a:t>Ведущие сельскохозяйственные и промышленные предприятия, внесшие значительный вклад в развитие района 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36624" y="5294311"/>
            <a:ext cx="9107376" cy="68579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37661" algn="just">
              <a:lnSpc>
                <a:spcPct val="100000"/>
              </a:lnSpc>
            </a:pP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E4F87-97B2-4671-BBE7-205DE51A9811}"/>
              </a:ext>
            </a:extLst>
          </p:cNvPr>
          <p:cNvSpPr txBox="1"/>
          <p:nvPr/>
        </p:nvSpPr>
        <p:spPr>
          <a:xfrm>
            <a:off x="899592" y="1628800"/>
            <a:ext cx="4580708" cy="5050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ООО «Тукаевский»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ООО «Шахтер»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ООО «</a:t>
            </a:r>
            <a:r>
              <a:rPr lang="ru-RU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Дусым</a:t>
            </a: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ООО 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Агрофирма </a:t>
            </a: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Уныш</a:t>
            </a: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5. СХПК «</a:t>
            </a:r>
            <a:r>
              <a:rPr lang="ru-RU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Менгер</a:t>
            </a: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6. СХПК «Тан»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7. СХПК Племенной завод им. Ленина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8. СХПК им. </a:t>
            </a:r>
            <a:r>
              <a:rPr lang="ru-RU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Ф.Галиева</a:t>
            </a:r>
            <a:endParaRPr lang="ru-RU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9. СХПК «</a:t>
            </a:r>
            <a:r>
              <a:rPr lang="ru-RU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Кушар</a:t>
            </a: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10. СХППСК «</a:t>
            </a:r>
            <a:r>
              <a:rPr lang="ru-RU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Арыш</a:t>
            </a: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11. ООО «</a:t>
            </a:r>
            <a:r>
              <a:rPr lang="ru-RU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Мирас</a:t>
            </a: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12. ООО «</a:t>
            </a:r>
            <a:r>
              <a:rPr lang="ru-RU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Атняагрохим</a:t>
            </a: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9AD6F9-195D-466F-841C-3D97CED68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369" y="97643"/>
            <a:ext cx="1694835" cy="1194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7643"/>
            <a:ext cx="864096" cy="10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01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">
            <a:extLst>
              <a:ext uri="{FF2B5EF4-FFF2-40B4-BE49-F238E27FC236}">
                <a16:creationId xmlns:a16="http://schemas.microsoft.com/office/drawing/2014/main" id="{40A2F1F3-0989-41FA-97E3-90F5B6B43DDD}"/>
              </a:ext>
            </a:extLst>
          </p:cNvPr>
          <p:cNvSpPr txBox="1">
            <a:spLocks/>
          </p:cNvSpPr>
          <p:nvPr/>
        </p:nvSpPr>
        <p:spPr>
          <a:xfrm>
            <a:off x="7086529" y="5787513"/>
            <a:ext cx="2057256" cy="273844"/>
          </a:xfrm>
          <a:prstGeom prst="rect">
            <a:avLst/>
          </a:prstGeom>
        </p:spPr>
        <p:txBody>
          <a:bodyPr vert="horz" lIns="41587" tIns="20794" rIns="41587" bIns="20794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825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62523" y="1173514"/>
            <a:ext cx="640671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1350" b="1" dirty="0">
                <a:latin typeface="+mj-lt"/>
                <a:ea typeface="Verdana" pitchFamily="34" charset="0"/>
              </a:rPr>
              <a:t>Объем инвестиций - 295 млн. рублей</a:t>
            </a:r>
            <a:endParaRPr lang="ru-RU" sz="1350" b="1" dirty="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6869" y="815585"/>
            <a:ext cx="7418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СХПК Племенной завод имени Ленина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t="33435" r="-273" b="28586"/>
          <a:stretch/>
        </p:blipFill>
        <p:spPr>
          <a:xfrm>
            <a:off x="1108232" y="1893082"/>
            <a:ext cx="7342380" cy="16336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32" y="3573016"/>
            <a:ext cx="3463768" cy="19483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29" y="3573016"/>
            <a:ext cx="3538583" cy="1990453"/>
          </a:xfrm>
          <a:prstGeom prst="rect">
            <a:avLst/>
          </a:prstGeom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36624" y="5294311"/>
            <a:ext cx="9107376" cy="68579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37661" algn="just">
              <a:lnSpc>
                <a:spcPct val="100000"/>
              </a:lnSpc>
            </a:pP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4F71EA2-A048-4454-9ADF-1A85B908B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7319" y="188640"/>
            <a:ext cx="1694835" cy="11949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7643"/>
            <a:ext cx="864096" cy="10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08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 rot="10800000" flipV="1">
            <a:off x="382347" y="1388406"/>
            <a:ext cx="8198845" cy="457416"/>
          </a:xfrm>
          <a:prstGeom prst="rect">
            <a:avLst/>
          </a:prstGeom>
          <a:noFill/>
        </p:spPr>
        <p:txBody>
          <a:bodyPr wrap="square" lIns="41512" tIns="20756" rIns="41512" bIns="20756" rtlCol="0">
            <a:spAutoFit/>
          </a:bodyPr>
          <a:lstStyle/>
          <a:p>
            <a:pPr lvl="0" algn="ctr"/>
            <a:r>
              <a:rPr lang="tt-RU" sz="1350" b="1" dirty="0">
                <a:latin typeface="+mj-lt"/>
                <a:ea typeface="Verdana" panose="020B0604030504040204" pitchFamily="34" charset="0"/>
              </a:rPr>
              <a:t>СТРОИТЕЛЬСТВО КОРМОВОГО ЦЕНТРА В ХОЗЯЙСТВЕ "ТУКАЕВСКИЙ" </a:t>
            </a:r>
          </a:p>
          <a:p>
            <a:pPr lvl="0" algn="ctr"/>
            <a:r>
              <a:rPr lang="tt-RU" sz="1350" b="1" dirty="0">
                <a:latin typeface="+mj-lt"/>
                <a:ea typeface="Verdana" panose="020B0604030504040204" pitchFamily="34" charset="0"/>
              </a:rPr>
              <a:t>ОБЪЕМ ИНВЕСТИЦИЙ - 105 МЛН. РУБ.</a:t>
            </a:r>
            <a:endParaRPr lang="ru-RU" sz="1350" b="1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912251"/>
            <a:ext cx="86066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ООО</a:t>
            </a:r>
            <a:r>
              <a:rPr lang="en-US" sz="2000" b="1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«ТУКАЕВСКИЙ»</a:t>
            </a:r>
          </a:p>
        </p:txBody>
      </p:sp>
      <p:pic>
        <p:nvPicPr>
          <p:cNvPr id="1029" name="Picture 5" descr="D:\Доклад Главы\ФОТО28.06.2021\20210628_1518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85" y="3752864"/>
            <a:ext cx="2520000" cy="189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3059" y="1906479"/>
            <a:ext cx="7254704" cy="184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D:\Доклад Главы\с интернета\ьт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475" y="3836906"/>
            <a:ext cx="2835000" cy="189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Доклад Главы\ФОТО28.06.2021\20210628_1518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219" y="3836906"/>
            <a:ext cx="2520000" cy="189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D687B3-48A1-4660-BC5D-29510E104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9165" y="119612"/>
            <a:ext cx="1694835" cy="1194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7643"/>
            <a:ext cx="864096" cy="10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5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62521" y="1404213"/>
            <a:ext cx="640671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1350" b="1" dirty="0">
                <a:latin typeface="+mj-lt"/>
                <a:ea typeface="Verdana" pitchFamily="34" charset="0"/>
              </a:rPr>
              <a:t>Объем инвестиций 167 млн. рублей</a:t>
            </a:r>
            <a:endParaRPr lang="ru-RU" sz="1350" b="1" dirty="0">
              <a:latin typeface="+mj-lt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7" y="2167592"/>
            <a:ext cx="4275983" cy="252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167592"/>
            <a:ext cx="4018890" cy="252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540276" y="993163"/>
            <a:ext cx="7851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ООО</a:t>
            </a:r>
            <a:r>
              <a:rPr lang="en-US" sz="2000" b="1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«УНЫШ»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5BED09-946F-4833-A1A3-3A18E9779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095" y="209293"/>
            <a:ext cx="1694835" cy="1194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7643"/>
            <a:ext cx="864096" cy="10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99119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6595</TotalTime>
  <Words>784</Words>
  <Application>Microsoft Office PowerPoint</Application>
  <PresentationFormat>Экран (4:3)</PresentationFormat>
  <Paragraphs>118</Paragraphs>
  <Slides>18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31" baseType="lpstr">
      <vt:lpstr>Arial</vt:lpstr>
      <vt:lpstr>Calibri</vt:lpstr>
      <vt:lpstr>Cambria</vt:lpstr>
      <vt:lpstr>Century Gothic</vt:lpstr>
      <vt:lpstr>Constantia</vt:lpstr>
      <vt:lpstr>Montserrat</vt:lpstr>
      <vt:lpstr>Open Sans</vt:lpstr>
      <vt:lpstr>Times New Roman</vt:lpstr>
      <vt:lpstr>Trebuchet MS</vt:lpstr>
      <vt:lpstr>Verdana</vt:lpstr>
      <vt:lpstr>Wingdings</vt:lpstr>
      <vt:lpstr>Wingdings 3</vt:lpstr>
      <vt:lpstr>Сектор</vt:lpstr>
      <vt:lpstr>    Инвестиционный профиль Атнинского  МУНИЦИПАЛЬНОГО РАЙОНА республики Татарстан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Главы Кайбицкого муниципального района Республики Татарстан А.И.Рахматуллина</dc:title>
  <dc:creator>РИК</dc:creator>
  <cp:lastModifiedBy>Fanis</cp:lastModifiedBy>
  <cp:revision>383</cp:revision>
  <cp:lastPrinted>2016-06-15T05:06:00Z</cp:lastPrinted>
  <dcterms:created xsi:type="dcterms:W3CDTF">2015-11-12T07:04:37Z</dcterms:created>
  <dcterms:modified xsi:type="dcterms:W3CDTF">2023-11-15T05:15:27Z</dcterms:modified>
</cp:coreProperties>
</file>